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98" r:id="rId5"/>
    <p:sldId id="300" r:id="rId6"/>
    <p:sldId id="287" r:id="rId7"/>
    <p:sldId id="299" r:id="rId8"/>
    <p:sldId id="315" r:id="rId9"/>
    <p:sldId id="318" r:id="rId10"/>
    <p:sldId id="314" r:id="rId11"/>
    <p:sldId id="301" r:id="rId12"/>
    <p:sldId id="317" r:id="rId13"/>
    <p:sldId id="316" r:id="rId14"/>
    <p:sldId id="303" r:id="rId15"/>
    <p:sldId id="313" r:id="rId16"/>
    <p:sldId id="319" r:id="rId17"/>
    <p:sldId id="323" r:id="rId18"/>
    <p:sldId id="321" r:id="rId19"/>
    <p:sldId id="320" r:id="rId20"/>
    <p:sldId id="324" r:id="rId21"/>
    <p:sldId id="331" r:id="rId22"/>
    <p:sldId id="330" r:id="rId23"/>
    <p:sldId id="326" r:id="rId24"/>
    <p:sldId id="327" r:id="rId25"/>
    <p:sldId id="306" r:id="rId26"/>
    <p:sldId id="328" r:id="rId27"/>
    <p:sldId id="329" r:id="rId28"/>
    <p:sldId id="312" r:id="rId29"/>
    <p:sldId id="311" r:id="rId30"/>
    <p:sldId id="285" r:id="rId31"/>
    <p:sldId id="310" r:id="rId32"/>
    <p:sldId id="260" r:id="rId3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4D700-BCD5-47C1-AB63-87B81C4C04B4}">
          <p14:sldIdLst>
            <p14:sldId id="298"/>
            <p14:sldId id="300"/>
            <p14:sldId id="287"/>
            <p14:sldId id="299"/>
            <p14:sldId id="315"/>
            <p14:sldId id="318"/>
            <p14:sldId id="314"/>
            <p14:sldId id="301"/>
            <p14:sldId id="317"/>
            <p14:sldId id="316"/>
            <p14:sldId id="303"/>
            <p14:sldId id="313"/>
            <p14:sldId id="319"/>
            <p14:sldId id="323"/>
            <p14:sldId id="321"/>
            <p14:sldId id="320"/>
            <p14:sldId id="324"/>
            <p14:sldId id="331"/>
            <p14:sldId id="330"/>
            <p14:sldId id="326"/>
            <p14:sldId id="327"/>
            <p14:sldId id="306"/>
            <p14:sldId id="328"/>
            <p14:sldId id="329"/>
            <p14:sldId id="312"/>
            <p14:sldId id="311"/>
            <p14:sldId id="285"/>
            <p14:sldId id="310"/>
          </p14:sldIdLst>
        </p14:section>
        <p14:section name="Appendix" id="{F602512F-A235-45EA-99A6-D001B529D032}">
          <p14:sldIdLst>
            <p14:sldId id="2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4280F-C7F2-6BB8-424A-5BB541D4DE26}" v="208" dt="2024-12-10T01:55:33.712"/>
    <p1510:client id="{4E24EF7B-1FAC-8C21-51FA-DB13A06238D5}" v="11" dt="2024-12-09T18:39:18.208"/>
    <p1510:client id="{568ECE2A-71F2-9E45-F267-EE8F9AED9AA4}" v="83" dt="2024-12-09T21:15:54.131"/>
    <p1510:client id="{57F6E4A4-A8B1-2F47-4E40-9E5C23EE6FD7}" v="160" dt="2024-12-09T17:23:01.257"/>
    <p1510:client id="{64A9023F-86D9-F0CF-3DC3-04550532DEE7}" v="543" dt="2024-12-10T01:13:19.816"/>
    <p1510:client id="{64D7D27C-D231-3A59-5F03-11C83BB5E8AC}" v="1291" dt="2024-12-10T04:49:27.412"/>
    <p1510:client id="{8246A539-461A-03CF-8D0C-21B74EC0B94D}" v="5" dt="2024-12-10T02:25:41.481"/>
    <p1510:client id="{88BF004B-4FFD-8FB9-D67D-A7B3437E071C}" v="207" dt="2024-12-09T20:40:07.456"/>
    <p1510:client id="{948EA6DE-0882-4E74-A6FB-3C5D2864DB30}" v="614" dt="2024-12-10T04:45:26.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4431D-B343-48BB-9FDA-2CDD38E7F5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625205-C31D-4823-AFB2-4F6914D706AA}">
      <dgm:prSet/>
      <dgm:spPr>
        <a:ln>
          <a:solidFill>
            <a:schemeClr val="accent1"/>
          </a:solidFill>
        </a:ln>
      </dgm:spPr>
      <dgm:t>
        <a:bodyPr/>
        <a:lstStyle/>
        <a:p>
          <a:r>
            <a:rPr lang="en-US" b="1"/>
            <a:t>Strong Positive Correlations with </a:t>
          </a:r>
          <a:r>
            <a:rPr lang="en-US" b="1" err="1"/>
            <a:t>Diabetes_Binary</a:t>
          </a:r>
          <a:r>
            <a:rPr lang="en-US" b="1"/>
            <a:t>:</a:t>
          </a:r>
          <a:endParaRPr lang="en-US"/>
        </a:p>
      </dgm:t>
    </dgm:pt>
    <dgm:pt modelId="{5740321E-497D-4E24-B94A-7BEFF823C36B}" type="parTrans" cxnId="{BD55B4BB-CE18-470E-A6EA-EEF347B3B283}">
      <dgm:prSet/>
      <dgm:spPr/>
      <dgm:t>
        <a:bodyPr/>
        <a:lstStyle/>
        <a:p>
          <a:endParaRPr lang="en-US"/>
        </a:p>
      </dgm:t>
    </dgm:pt>
    <dgm:pt modelId="{9BDFDA9F-F1A1-4750-BD46-CCB3C9812C95}" type="sibTrans" cxnId="{BD55B4BB-CE18-470E-A6EA-EEF347B3B283}">
      <dgm:prSet/>
      <dgm:spPr/>
      <dgm:t>
        <a:bodyPr/>
        <a:lstStyle/>
        <a:p>
          <a:endParaRPr lang="en-US"/>
        </a:p>
      </dgm:t>
    </dgm:pt>
    <dgm:pt modelId="{837F6D45-BD20-464A-B3E6-C8BBB6B98FF6}">
      <dgm:prSet/>
      <dgm:spPr/>
      <dgm:t>
        <a:bodyPr/>
        <a:lstStyle/>
        <a:p>
          <a:r>
            <a:rPr lang="en-US" b="1">
              <a:latin typeface="Times New Roman" panose="02020603050405020304" pitchFamily="18" charset="0"/>
              <a:cs typeface="Times New Roman" panose="02020603050405020304" pitchFamily="18" charset="0"/>
            </a:rPr>
            <a:t>BMI:</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0.29</a:t>
          </a:r>
          <a:r>
            <a:rPr lang="en-US">
              <a:latin typeface="Times New Roman" panose="02020603050405020304" pitchFamily="18" charset="0"/>
              <a:cs typeface="Times New Roman" panose="02020603050405020304" pitchFamily="18" charset="0"/>
            </a:rPr>
            <a:t> - A strong positive correlation indicates that the risk of diabetes increases significantly with increase in BMI.</a:t>
          </a:r>
        </a:p>
      </dgm:t>
    </dgm:pt>
    <dgm:pt modelId="{E7C734BB-76EB-40AF-9D96-97F255E8C10A}" type="parTrans" cxnId="{0537A4B1-2228-4E21-AFAA-ADF24669D092}">
      <dgm:prSet/>
      <dgm:spPr/>
      <dgm:t>
        <a:bodyPr/>
        <a:lstStyle/>
        <a:p>
          <a:endParaRPr lang="en-US"/>
        </a:p>
      </dgm:t>
    </dgm:pt>
    <dgm:pt modelId="{1C730F4D-5E68-4644-83FA-07221B305AB7}" type="sibTrans" cxnId="{0537A4B1-2228-4E21-AFAA-ADF24669D092}">
      <dgm:prSet/>
      <dgm:spPr/>
      <dgm:t>
        <a:bodyPr/>
        <a:lstStyle/>
        <a:p>
          <a:endParaRPr lang="en-US"/>
        </a:p>
      </dgm:t>
    </dgm:pt>
    <dgm:pt modelId="{9E3A876B-95CA-4D1C-B546-34CD00A2EE7A}">
      <dgm:prSet/>
      <dgm:spPr/>
      <dgm:t>
        <a:bodyPr/>
        <a:lstStyle/>
        <a:p>
          <a:r>
            <a:rPr lang="en-US" b="1" err="1">
              <a:latin typeface="Times New Roman" panose="02020603050405020304" pitchFamily="18" charset="0"/>
              <a:cs typeface="Times New Roman" panose="02020603050405020304" pitchFamily="18" charset="0"/>
            </a:rPr>
            <a:t>HighBP</a:t>
          </a:r>
          <a:r>
            <a:rPr lang="en-US" b="1">
              <a:latin typeface="Times New Roman" panose="02020603050405020304" pitchFamily="18" charset="0"/>
              <a:cs typeface="Times New Roman" panose="02020603050405020304" pitchFamily="18" charset="0"/>
            </a:rPr>
            <a:t> (High Blood Pressure):</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0.37</a:t>
          </a:r>
          <a:r>
            <a:rPr lang="en-US">
              <a:latin typeface="Times New Roman" panose="02020603050405020304" pitchFamily="18" charset="0"/>
              <a:cs typeface="Times New Roman" panose="02020603050405020304" pitchFamily="18" charset="0"/>
            </a:rPr>
            <a:t> - A very strong positive correlation indicates a strong association between high blood pressure and diabetes.</a:t>
          </a:r>
        </a:p>
      </dgm:t>
    </dgm:pt>
    <dgm:pt modelId="{BEBB73B1-6F06-4048-B9D5-9A72628B03AB}" type="parTrans" cxnId="{C571569A-6071-4C09-9C7C-F42E9627EFB8}">
      <dgm:prSet/>
      <dgm:spPr/>
      <dgm:t>
        <a:bodyPr/>
        <a:lstStyle/>
        <a:p>
          <a:endParaRPr lang="en-US"/>
        </a:p>
      </dgm:t>
    </dgm:pt>
    <dgm:pt modelId="{A4D16C57-09A5-4278-A84D-320396593EC8}" type="sibTrans" cxnId="{C571569A-6071-4C09-9C7C-F42E9627EFB8}">
      <dgm:prSet/>
      <dgm:spPr/>
      <dgm:t>
        <a:bodyPr/>
        <a:lstStyle/>
        <a:p>
          <a:endParaRPr lang="en-US"/>
        </a:p>
      </dgm:t>
    </dgm:pt>
    <dgm:pt modelId="{705A8F1E-40EA-43D6-8E68-F52F47D50258}">
      <dgm:prSet/>
      <dgm:spPr/>
      <dgm:t>
        <a:bodyPr/>
        <a:lstStyle/>
        <a:p>
          <a:r>
            <a:rPr lang="en-US" b="1" err="1">
              <a:latin typeface="Times New Roman" panose="02020603050405020304" pitchFamily="18" charset="0"/>
              <a:cs typeface="Times New Roman" panose="02020603050405020304" pitchFamily="18" charset="0"/>
            </a:rPr>
            <a:t>HighChol</a:t>
          </a:r>
          <a:r>
            <a:rPr lang="en-US" b="1">
              <a:latin typeface="Times New Roman" panose="02020603050405020304" pitchFamily="18" charset="0"/>
              <a:cs typeface="Times New Roman" panose="02020603050405020304" pitchFamily="18" charset="0"/>
            </a:rPr>
            <a:t> (High Cholesterol):</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0.28</a:t>
          </a:r>
          <a:r>
            <a:rPr lang="en-US">
              <a:latin typeface="Times New Roman" panose="02020603050405020304" pitchFamily="18" charset="0"/>
              <a:cs typeface="Times New Roman" panose="02020603050405020304" pitchFamily="18" charset="0"/>
            </a:rPr>
            <a:t> - A moderate positive correlation suggests that high cholesterol is associated with an increased risk of diabetes.</a:t>
          </a:r>
        </a:p>
      </dgm:t>
    </dgm:pt>
    <dgm:pt modelId="{6C632D61-703E-4B34-A0F3-1DEBD35239C2}" type="parTrans" cxnId="{041C11E8-3517-49BD-A72B-8C8A28B1FB68}">
      <dgm:prSet/>
      <dgm:spPr/>
      <dgm:t>
        <a:bodyPr/>
        <a:lstStyle/>
        <a:p>
          <a:endParaRPr lang="en-US"/>
        </a:p>
      </dgm:t>
    </dgm:pt>
    <dgm:pt modelId="{BF4F2CF4-95D2-4321-A719-7D484AF8ECB6}" type="sibTrans" cxnId="{041C11E8-3517-49BD-A72B-8C8A28B1FB68}">
      <dgm:prSet/>
      <dgm:spPr/>
      <dgm:t>
        <a:bodyPr/>
        <a:lstStyle/>
        <a:p>
          <a:endParaRPr lang="en-US"/>
        </a:p>
      </dgm:t>
    </dgm:pt>
    <dgm:pt modelId="{130CD868-76C8-4BD1-9C46-44C6A1E28576}">
      <dgm:prSet/>
      <dgm:spPr/>
      <dgm:t>
        <a:bodyPr/>
        <a:lstStyle/>
        <a:p>
          <a:r>
            <a:rPr lang="en-US" b="1" err="1">
              <a:latin typeface="Times New Roman" panose="02020603050405020304" pitchFamily="18" charset="0"/>
              <a:cs typeface="Times New Roman" panose="02020603050405020304" pitchFamily="18" charset="0"/>
            </a:rPr>
            <a:t>GenHlth</a:t>
          </a:r>
          <a:r>
            <a:rPr lang="en-US" b="1">
              <a:latin typeface="Times New Roman" panose="02020603050405020304" pitchFamily="18" charset="0"/>
              <a:cs typeface="Times New Roman" panose="02020603050405020304" pitchFamily="18" charset="0"/>
            </a:rPr>
            <a:t> (General Health):</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0.40</a:t>
          </a:r>
          <a:r>
            <a:rPr lang="en-US">
              <a:latin typeface="Times New Roman" panose="02020603050405020304" pitchFamily="18" charset="0"/>
              <a:cs typeface="Times New Roman" panose="02020603050405020304" pitchFamily="18" charset="0"/>
            </a:rPr>
            <a:t> - A strong correlation indicates that individuals with better self-reported general health are less likely to have diabetes.</a:t>
          </a:r>
        </a:p>
      </dgm:t>
    </dgm:pt>
    <dgm:pt modelId="{098CA23F-D6AF-44AC-9E80-ED61DF49D8A6}" type="parTrans" cxnId="{45CF78AC-B192-479E-A785-976C26D81C73}">
      <dgm:prSet/>
      <dgm:spPr/>
      <dgm:t>
        <a:bodyPr/>
        <a:lstStyle/>
        <a:p>
          <a:endParaRPr lang="en-US"/>
        </a:p>
      </dgm:t>
    </dgm:pt>
    <dgm:pt modelId="{830B21DC-D0D1-42B7-88FB-8174ABCDD630}" type="sibTrans" cxnId="{45CF78AC-B192-479E-A785-976C26D81C73}">
      <dgm:prSet/>
      <dgm:spPr/>
      <dgm:t>
        <a:bodyPr/>
        <a:lstStyle/>
        <a:p>
          <a:endParaRPr lang="en-US"/>
        </a:p>
      </dgm:t>
    </dgm:pt>
    <dgm:pt modelId="{030DC683-5783-4EA0-AE16-1E2426D98685}">
      <dgm:prSet/>
      <dgm:spPr/>
      <dgm:t>
        <a:bodyPr/>
        <a:lstStyle/>
        <a:p>
          <a:r>
            <a:rPr lang="en-US" b="1"/>
            <a:t>Moderate Positive Correlations with </a:t>
          </a:r>
          <a:r>
            <a:rPr lang="en-US" b="1" err="1"/>
            <a:t>Diabetes_Binary</a:t>
          </a:r>
          <a:r>
            <a:rPr lang="en-US" b="1"/>
            <a:t>:</a:t>
          </a:r>
          <a:endParaRPr lang="en-US"/>
        </a:p>
      </dgm:t>
    </dgm:pt>
    <dgm:pt modelId="{2F5E4385-B50C-4CFB-8452-3F6E1B259D88}" type="parTrans" cxnId="{61EA8B10-0F25-4834-806F-1F6AC01ABB5F}">
      <dgm:prSet/>
      <dgm:spPr/>
      <dgm:t>
        <a:bodyPr/>
        <a:lstStyle/>
        <a:p>
          <a:endParaRPr lang="en-US"/>
        </a:p>
      </dgm:t>
    </dgm:pt>
    <dgm:pt modelId="{8C0E91E4-E68A-44C5-A334-B0BEDD2587A3}" type="sibTrans" cxnId="{61EA8B10-0F25-4834-806F-1F6AC01ABB5F}">
      <dgm:prSet/>
      <dgm:spPr/>
      <dgm:t>
        <a:bodyPr/>
        <a:lstStyle/>
        <a:p>
          <a:endParaRPr lang="en-US"/>
        </a:p>
      </dgm:t>
    </dgm:pt>
    <dgm:pt modelId="{D051FA57-9B80-46A1-BF1A-4611057F35AB}">
      <dgm:prSet/>
      <dgm:spPr/>
      <dgm:t>
        <a:bodyPr/>
        <a:lstStyle/>
        <a:p>
          <a:r>
            <a:rPr lang="en-US" b="1" err="1">
              <a:latin typeface="Times New Roman" panose="02020603050405020304" pitchFamily="18" charset="0"/>
              <a:cs typeface="Times New Roman" panose="02020603050405020304" pitchFamily="18" charset="0"/>
            </a:rPr>
            <a:t>HeartDiseaseorAttack</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0.21</a:t>
          </a:r>
          <a:r>
            <a:rPr lang="en-US">
              <a:latin typeface="Times New Roman" panose="02020603050405020304" pitchFamily="18" charset="0"/>
              <a:cs typeface="Times New Roman" panose="02020603050405020304" pitchFamily="18" charset="0"/>
            </a:rPr>
            <a:t> - A moderate positive correlation suggests a link between heart disease and diabetes.</a:t>
          </a:r>
        </a:p>
      </dgm:t>
    </dgm:pt>
    <dgm:pt modelId="{AB9630E3-D8F3-4988-813E-29987BC8C0F6}" type="parTrans" cxnId="{D648FCC3-68D1-413E-AC3C-05EF32DC9118}">
      <dgm:prSet/>
      <dgm:spPr/>
      <dgm:t>
        <a:bodyPr/>
        <a:lstStyle/>
        <a:p>
          <a:endParaRPr lang="en-US"/>
        </a:p>
      </dgm:t>
    </dgm:pt>
    <dgm:pt modelId="{4E6AC75F-0B21-40CA-AFE9-94921FE112FF}" type="sibTrans" cxnId="{D648FCC3-68D1-413E-AC3C-05EF32DC9118}">
      <dgm:prSet/>
      <dgm:spPr/>
      <dgm:t>
        <a:bodyPr/>
        <a:lstStyle/>
        <a:p>
          <a:endParaRPr lang="en-US"/>
        </a:p>
      </dgm:t>
    </dgm:pt>
    <dgm:pt modelId="{DD1CBFCC-F96E-46B0-8DA3-08D904BEFC26}">
      <dgm:prSet/>
      <dgm:spPr/>
      <dgm:t>
        <a:bodyPr/>
        <a:lstStyle/>
        <a:p>
          <a:r>
            <a:rPr lang="en-US" b="1" err="1">
              <a:latin typeface="Times New Roman" panose="02020603050405020304" pitchFamily="18" charset="0"/>
              <a:cs typeface="Times New Roman" panose="02020603050405020304" pitchFamily="18" charset="0"/>
            </a:rPr>
            <a:t>PhysHlth</a:t>
          </a:r>
          <a:r>
            <a:rPr lang="en-US" b="1">
              <a:latin typeface="Times New Roman" panose="02020603050405020304" pitchFamily="18" charset="0"/>
              <a:cs typeface="Times New Roman" panose="02020603050405020304" pitchFamily="18" charset="0"/>
            </a:rPr>
            <a:t> (Physical Health):</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0.21</a:t>
          </a:r>
          <a:r>
            <a:rPr lang="en-US">
              <a:latin typeface="Times New Roman" panose="02020603050405020304" pitchFamily="18" charset="0"/>
              <a:cs typeface="Times New Roman" panose="02020603050405020304" pitchFamily="18" charset="0"/>
            </a:rPr>
            <a:t> - A moderate positive correlation indicates that individuals with poorer physical health are more likely to have diabetes.</a:t>
          </a:r>
        </a:p>
      </dgm:t>
    </dgm:pt>
    <dgm:pt modelId="{4A18A30A-0289-4999-97CA-F0D52CC5F061}" type="parTrans" cxnId="{9F0A6AB8-835D-4AA5-931F-294708004563}">
      <dgm:prSet/>
      <dgm:spPr/>
      <dgm:t>
        <a:bodyPr/>
        <a:lstStyle/>
        <a:p>
          <a:endParaRPr lang="en-US"/>
        </a:p>
      </dgm:t>
    </dgm:pt>
    <dgm:pt modelId="{EAE737EF-3A9C-497B-A5BF-4E447BB50C11}" type="sibTrans" cxnId="{9F0A6AB8-835D-4AA5-931F-294708004563}">
      <dgm:prSet/>
      <dgm:spPr/>
      <dgm:t>
        <a:bodyPr/>
        <a:lstStyle/>
        <a:p>
          <a:endParaRPr lang="en-US"/>
        </a:p>
      </dgm:t>
    </dgm:pt>
    <dgm:pt modelId="{12F209CB-ED30-49FF-83F7-196B0E4B5EC8}">
      <dgm:prSet/>
      <dgm:spPr/>
      <dgm:t>
        <a:bodyPr/>
        <a:lstStyle/>
        <a:p>
          <a:r>
            <a:rPr lang="en-US" b="1" err="1">
              <a:latin typeface="Times New Roman" panose="02020603050405020304" pitchFamily="18" charset="0"/>
              <a:cs typeface="Times New Roman" panose="02020603050405020304" pitchFamily="18" charset="0"/>
            </a:rPr>
            <a:t>DiffWalk</a:t>
          </a:r>
          <a:r>
            <a:rPr lang="en-US" b="1">
              <a:latin typeface="Times New Roman" panose="02020603050405020304" pitchFamily="18" charset="0"/>
              <a:cs typeface="Times New Roman" panose="02020603050405020304" pitchFamily="18" charset="0"/>
            </a:rPr>
            <a:t> (Difficulty Walking):</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0.27</a:t>
          </a:r>
          <a:r>
            <a:rPr lang="en-US">
              <a:latin typeface="Times New Roman" panose="02020603050405020304" pitchFamily="18" charset="0"/>
              <a:cs typeface="Times New Roman" panose="02020603050405020304" pitchFamily="18" charset="0"/>
            </a:rPr>
            <a:t> - A moderate positive correlation suggests that difficulty walking is associated with an increased risk of diabetes.</a:t>
          </a:r>
        </a:p>
      </dgm:t>
    </dgm:pt>
    <dgm:pt modelId="{79FCD640-CBB7-4565-B6ED-8CFFE27D5F47}" type="parTrans" cxnId="{0E36A8DC-124A-4048-8EF8-55CDD92555BB}">
      <dgm:prSet/>
      <dgm:spPr/>
      <dgm:t>
        <a:bodyPr/>
        <a:lstStyle/>
        <a:p>
          <a:endParaRPr lang="en-US"/>
        </a:p>
      </dgm:t>
    </dgm:pt>
    <dgm:pt modelId="{89A5A81A-0F59-4497-B69C-DADF4B2F1DB6}" type="sibTrans" cxnId="{0E36A8DC-124A-4048-8EF8-55CDD92555BB}">
      <dgm:prSet/>
      <dgm:spPr/>
      <dgm:t>
        <a:bodyPr/>
        <a:lstStyle/>
        <a:p>
          <a:endParaRPr lang="en-US"/>
        </a:p>
      </dgm:t>
    </dgm:pt>
    <dgm:pt modelId="{07EF0B95-B9A5-4CC7-8165-5F2F248C92B5}">
      <dgm:prSet/>
      <dgm:spPr/>
      <dgm:t>
        <a:bodyPr/>
        <a:lstStyle/>
        <a:p>
          <a:r>
            <a:rPr lang="en-US" b="1"/>
            <a:t>Negative Correlations with </a:t>
          </a:r>
          <a:r>
            <a:rPr lang="en-US" b="1" err="1"/>
            <a:t>Diabetes_Binary</a:t>
          </a:r>
          <a:r>
            <a:rPr lang="en-US" b="1"/>
            <a:t>:</a:t>
          </a:r>
          <a:endParaRPr lang="en-US"/>
        </a:p>
      </dgm:t>
    </dgm:pt>
    <dgm:pt modelId="{6C87174C-B8F5-40F2-BC51-34C854502B40}" type="parTrans" cxnId="{D1EBC6A5-3373-4568-BB87-543ABD64ABED}">
      <dgm:prSet/>
      <dgm:spPr/>
      <dgm:t>
        <a:bodyPr/>
        <a:lstStyle/>
        <a:p>
          <a:endParaRPr lang="en-US"/>
        </a:p>
      </dgm:t>
    </dgm:pt>
    <dgm:pt modelId="{EF766491-A2B4-4ABD-B857-473377785D44}" type="sibTrans" cxnId="{D1EBC6A5-3373-4568-BB87-543ABD64ABED}">
      <dgm:prSet/>
      <dgm:spPr/>
      <dgm:t>
        <a:bodyPr/>
        <a:lstStyle/>
        <a:p>
          <a:endParaRPr lang="en-US"/>
        </a:p>
      </dgm:t>
    </dgm:pt>
    <dgm:pt modelId="{2E03F2B6-96B2-414D-BF37-0F292585A862}">
      <dgm:prSet/>
      <dgm:spPr/>
      <dgm:t>
        <a:bodyPr/>
        <a:lstStyle/>
        <a:p>
          <a:r>
            <a:rPr lang="en-US" b="1">
              <a:latin typeface="Times New Roman" panose="02020603050405020304" pitchFamily="18" charset="0"/>
              <a:cs typeface="Times New Roman" panose="02020603050405020304" pitchFamily="18" charset="0"/>
            </a:rPr>
            <a:t>Education:</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-0.16</a:t>
          </a:r>
          <a:r>
            <a:rPr lang="en-US">
              <a:latin typeface="Times New Roman" panose="02020603050405020304" pitchFamily="18" charset="0"/>
              <a:cs typeface="Times New Roman" panose="02020603050405020304" pitchFamily="18" charset="0"/>
            </a:rPr>
            <a:t> - A negative correlation suggests that higher education is associated with a lower risk of diabetes.</a:t>
          </a:r>
        </a:p>
      </dgm:t>
    </dgm:pt>
    <dgm:pt modelId="{A1C5A43B-52F6-4B9A-A8B4-1DA752A9A72D}" type="parTrans" cxnId="{1DC772F2-96A0-4FAB-B457-2A0AC38A8986}">
      <dgm:prSet/>
      <dgm:spPr/>
      <dgm:t>
        <a:bodyPr/>
        <a:lstStyle/>
        <a:p>
          <a:endParaRPr lang="en-US"/>
        </a:p>
      </dgm:t>
    </dgm:pt>
    <dgm:pt modelId="{C9D7AC67-E9AB-44A5-8B78-683B943F9FE5}" type="sibTrans" cxnId="{1DC772F2-96A0-4FAB-B457-2A0AC38A8986}">
      <dgm:prSet/>
      <dgm:spPr/>
      <dgm:t>
        <a:bodyPr/>
        <a:lstStyle/>
        <a:p>
          <a:endParaRPr lang="en-US"/>
        </a:p>
      </dgm:t>
    </dgm:pt>
    <dgm:pt modelId="{A2D55F93-53D4-4944-8924-6ACF8BD0B41B}">
      <dgm:prSet/>
      <dgm:spPr/>
      <dgm:t>
        <a:bodyPr/>
        <a:lstStyle/>
        <a:p>
          <a:r>
            <a:rPr lang="en-US" b="1">
              <a:latin typeface="Times New Roman" panose="02020603050405020304" pitchFamily="18" charset="0"/>
              <a:cs typeface="Times New Roman" panose="02020603050405020304" pitchFamily="18" charset="0"/>
            </a:rPr>
            <a:t>Income:</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-0.21</a:t>
          </a:r>
          <a:r>
            <a:rPr lang="en-US">
              <a:latin typeface="Times New Roman" panose="02020603050405020304" pitchFamily="18" charset="0"/>
              <a:cs typeface="Times New Roman" panose="02020603050405020304" pitchFamily="18" charset="0"/>
            </a:rPr>
            <a:t> - A negative correlation suggests that higher income is associated with a lower risk of diabetes.</a:t>
          </a:r>
        </a:p>
      </dgm:t>
    </dgm:pt>
    <dgm:pt modelId="{2D8F6C98-CC59-46A3-A003-D04A8256AD78}" type="parTrans" cxnId="{63A049C3-8F04-452A-8B1E-EECA516EECD4}">
      <dgm:prSet/>
      <dgm:spPr/>
      <dgm:t>
        <a:bodyPr/>
        <a:lstStyle/>
        <a:p>
          <a:endParaRPr lang="en-US"/>
        </a:p>
      </dgm:t>
    </dgm:pt>
    <dgm:pt modelId="{07BE288B-91A3-4D51-934F-6D939865641B}" type="sibTrans" cxnId="{63A049C3-8F04-452A-8B1E-EECA516EECD4}">
      <dgm:prSet/>
      <dgm:spPr/>
      <dgm:t>
        <a:bodyPr/>
        <a:lstStyle/>
        <a:p>
          <a:endParaRPr lang="en-US"/>
        </a:p>
      </dgm:t>
    </dgm:pt>
    <dgm:pt modelId="{F40E903E-5F57-491C-A126-DCE8F2650BB0}">
      <dgm:prSet/>
      <dgm:spPr/>
      <dgm:t>
        <a:bodyPr/>
        <a:lstStyle/>
        <a:p>
          <a:r>
            <a:rPr lang="en-US" b="1" err="1">
              <a:latin typeface="Times New Roman" panose="02020603050405020304" pitchFamily="18" charset="0"/>
              <a:cs typeface="Times New Roman" panose="02020603050405020304" pitchFamily="18" charset="0"/>
            </a:rPr>
            <a:t>PhysActivity</a:t>
          </a:r>
          <a:r>
            <a:rPr lang="en-US" b="1">
              <a:latin typeface="Times New Roman" panose="02020603050405020304" pitchFamily="18" charset="0"/>
              <a:cs typeface="Times New Roman" panose="02020603050405020304" pitchFamily="18" charset="0"/>
            </a:rPr>
            <a:t> (Physical Activity):</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-0.15</a:t>
          </a:r>
          <a:r>
            <a:rPr lang="en-US">
              <a:latin typeface="Times New Roman" panose="02020603050405020304" pitchFamily="18" charset="0"/>
              <a:cs typeface="Times New Roman" panose="02020603050405020304" pitchFamily="18" charset="0"/>
            </a:rPr>
            <a:t> - A negative correlation suggests that individuals who are physically active are less likely to have diabetes.</a:t>
          </a:r>
        </a:p>
      </dgm:t>
    </dgm:pt>
    <dgm:pt modelId="{48CA8CB0-971C-426C-962E-9D1B24F8AB4D}" type="parTrans" cxnId="{0D1E35E4-5261-42FC-89C6-551013EC279E}">
      <dgm:prSet/>
      <dgm:spPr/>
      <dgm:t>
        <a:bodyPr/>
        <a:lstStyle/>
        <a:p>
          <a:endParaRPr lang="en-US"/>
        </a:p>
      </dgm:t>
    </dgm:pt>
    <dgm:pt modelId="{D3DDF55E-07C1-4B1B-AA19-BBFF2EFB5355}" type="sibTrans" cxnId="{0D1E35E4-5261-42FC-89C6-551013EC279E}">
      <dgm:prSet/>
      <dgm:spPr/>
      <dgm:t>
        <a:bodyPr/>
        <a:lstStyle/>
        <a:p>
          <a:endParaRPr lang="en-US"/>
        </a:p>
      </dgm:t>
    </dgm:pt>
    <dgm:pt modelId="{450320B3-C264-4FAF-B008-10DF73C09839}">
      <dgm:prSet/>
      <dgm:spPr/>
      <dgm:t>
        <a:bodyPr/>
        <a:lstStyle/>
        <a:p>
          <a:r>
            <a:rPr lang="en-US" b="1"/>
            <a:t>Other Observations:</a:t>
          </a:r>
          <a:endParaRPr lang="en-US"/>
        </a:p>
      </dgm:t>
    </dgm:pt>
    <dgm:pt modelId="{4B965D16-9744-4930-AF6F-77A5F2E18A74}" type="parTrans" cxnId="{42E6AF0A-EF85-4231-9D78-C97855BF9D49}">
      <dgm:prSet/>
      <dgm:spPr/>
      <dgm:t>
        <a:bodyPr/>
        <a:lstStyle/>
        <a:p>
          <a:endParaRPr lang="en-US"/>
        </a:p>
      </dgm:t>
    </dgm:pt>
    <dgm:pt modelId="{14BA3ABC-4D19-4F5B-8BEF-9A3FD0D5E0C8}" type="sibTrans" cxnId="{42E6AF0A-EF85-4231-9D78-C97855BF9D49}">
      <dgm:prSet/>
      <dgm:spPr/>
      <dgm:t>
        <a:bodyPr/>
        <a:lstStyle/>
        <a:p>
          <a:endParaRPr lang="en-US"/>
        </a:p>
      </dgm:t>
    </dgm:pt>
    <dgm:pt modelId="{EBCB5E1F-C1F8-4A38-8C03-02C1D0C2A972}">
      <dgm:prSet custT="1"/>
      <dgm:spPr>
        <a:noFill/>
        <a:ln>
          <a:noFill/>
        </a:ln>
        <a:effectLst/>
      </dgm:spPr>
      <dgm:t>
        <a:bodyPr spcFirstLastPara="0" vert="horz" wrap="square" lIns="188459" tIns="15240" rIns="85344" bIns="15240" numCol="1" spcCol="1270" anchor="t" anchorCtr="0"/>
        <a:lstStyle/>
        <a:p>
          <a:r>
            <a:rPr lang="en-US" sz="900" kern="1200" err="1">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CholCheck</a:t>
          </a:r>
          <a:r>
            <a:rPr lang="en-US" sz="9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 (Cholesterol Check): A weak correlation (0.12) suggests that the frequency of cholesterol checks might not have a strong direct relationship with diabetes status in this dataset.</a:t>
          </a:r>
        </a:p>
      </dgm:t>
    </dgm:pt>
    <dgm:pt modelId="{43C2865F-B720-4F09-8BAF-41D2C5922168}" type="parTrans" cxnId="{134D677C-CF58-447D-827D-C80DD6A81953}">
      <dgm:prSet/>
      <dgm:spPr/>
      <dgm:t>
        <a:bodyPr/>
        <a:lstStyle/>
        <a:p>
          <a:endParaRPr lang="en-US"/>
        </a:p>
      </dgm:t>
    </dgm:pt>
    <dgm:pt modelId="{0D65BAEB-B11B-443F-936D-869C74474783}" type="sibTrans" cxnId="{134D677C-CF58-447D-827D-C80DD6A81953}">
      <dgm:prSet/>
      <dgm:spPr/>
      <dgm:t>
        <a:bodyPr/>
        <a:lstStyle/>
        <a:p>
          <a:endParaRPr lang="en-US"/>
        </a:p>
      </dgm:t>
    </dgm:pt>
    <dgm:pt modelId="{3E8B21CE-EB0E-4488-8899-57377E45A21F}">
      <dgm:prSet custT="1"/>
      <dgm:spPr>
        <a:noFill/>
        <a:ln w="12700" cap="flat" cmpd="sng" algn="ctr">
          <a:noFill/>
          <a:prstDash val="solid"/>
          <a:miter lim="800000"/>
        </a:ln>
        <a:effectLst/>
      </dgm:spPr>
      <dgm:t>
        <a:bodyPr spcFirstLastPara="0" vert="horz" wrap="square" lIns="188459" tIns="15240" rIns="85344" bIns="15240" numCol="1" spcCol="1270" anchor="t" anchorCtr="0"/>
        <a:lstStyle/>
        <a:p>
          <a:pPr marL="57150" lvl="1" indent="-57150" algn="l" defTabSz="444500">
            <a:lnSpc>
              <a:spcPct val="90000"/>
            </a:lnSpc>
            <a:spcBef>
              <a:spcPct val="0"/>
            </a:spcBef>
            <a:spcAft>
              <a:spcPct val="20000"/>
            </a:spcAft>
            <a:buChar char="•"/>
          </a:pPr>
          <a:r>
            <a:rPr lang="en-US" sz="10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Smoking &amp; Alcohol Consumption: The correlations with smoking (0.04) and alcohol consumption (0.01) are very weak, indicating that these factors might not be as strongly associated with diabetes in this dataset compared to other factors.</a:t>
          </a:r>
        </a:p>
      </dgm:t>
    </dgm:pt>
    <dgm:pt modelId="{3661B645-C842-4D4E-9E88-638D769B6D46}" type="parTrans" cxnId="{7107DC16-F294-4FF3-BCF3-F1407F4DDC1B}">
      <dgm:prSet/>
      <dgm:spPr/>
      <dgm:t>
        <a:bodyPr/>
        <a:lstStyle/>
        <a:p>
          <a:endParaRPr lang="en-US"/>
        </a:p>
      </dgm:t>
    </dgm:pt>
    <dgm:pt modelId="{95627068-4637-43F6-B6CF-2E1A3848F65E}" type="sibTrans" cxnId="{7107DC16-F294-4FF3-BCF3-F1407F4DDC1B}">
      <dgm:prSet/>
      <dgm:spPr/>
      <dgm:t>
        <a:bodyPr/>
        <a:lstStyle/>
        <a:p>
          <a:endParaRPr lang="en-US"/>
        </a:p>
      </dgm:t>
    </dgm:pt>
    <dgm:pt modelId="{09905B20-22BB-4435-A376-5FC18A889916}" type="pres">
      <dgm:prSet presAssocID="{32B4431D-B343-48BB-9FDA-2CDD38E7F548}" presName="linear" presStyleCnt="0">
        <dgm:presLayoutVars>
          <dgm:animLvl val="lvl"/>
          <dgm:resizeHandles val="exact"/>
        </dgm:presLayoutVars>
      </dgm:prSet>
      <dgm:spPr/>
    </dgm:pt>
    <dgm:pt modelId="{ECE14FF3-7FA1-46A4-BDC5-6DD1B22BDA93}" type="pres">
      <dgm:prSet presAssocID="{33625205-C31D-4823-AFB2-4F6914D706AA}" presName="parentText" presStyleLbl="node1" presStyleIdx="0" presStyleCnt="6" custScaleY="55016">
        <dgm:presLayoutVars>
          <dgm:chMax val="0"/>
          <dgm:bulletEnabled val="1"/>
        </dgm:presLayoutVars>
      </dgm:prSet>
      <dgm:spPr/>
    </dgm:pt>
    <dgm:pt modelId="{19999740-D72B-4341-B3C3-33EAF6B58FC3}" type="pres">
      <dgm:prSet presAssocID="{33625205-C31D-4823-AFB2-4F6914D706AA}" presName="childText" presStyleLbl="revTx" presStyleIdx="0" presStyleCnt="3" custLinFactNeighborX="-3270" custLinFactNeighborY="15885">
        <dgm:presLayoutVars>
          <dgm:bulletEnabled val="1"/>
        </dgm:presLayoutVars>
      </dgm:prSet>
      <dgm:spPr/>
    </dgm:pt>
    <dgm:pt modelId="{96844F8A-B857-406B-AD3A-5B3A846F1BA8}" type="pres">
      <dgm:prSet presAssocID="{030DC683-5783-4EA0-AE16-1E2426D98685}" presName="parentText" presStyleLbl="node1" presStyleIdx="1" presStyleCnt="6" custScaleY="55334">
        <dgm:presLayoutVars>
          <dgm:chMax val="0"/>
          <dgm:bulletEnabled val="1"/>
        </dgm:presLayoutVars>
      </dgm:prSet>
      <dgm:spPr/>
    </dgm:pt>
    <dgm:pt modelId="{603A67EA-2A61-4372-9F10-A8C7D28EAFCC}" type="pres">
      <dgm:prSet presAssocID="{030DC683-5783-4EA0-AE16-1E2426D98685}" presName="childText" presStyleLbl="revTx" presStyleIdx="1" presStyleCnt="3" custLinFactNeighborY="10921">
        <dgm:presLayoutVars>
          <dgm:bulletEnabled val="1"/>
        </dgm:presLayoutVars>
      </dgm:prSet>
      <dgm:spPr/>
    </dgm:pt>
    <dgm:pt modelId="{DF3FE7B0-2A48-4AD3-9731-6395DC68D985}" type="pres">
      <dgm:prSet presAssocID="{07EF0B95-B9A5-4CC7-8165-5F2F248C92B5}" presName="parentText" presStyleLbl="node1" presStyleIdx="2" presStyleCnt="6" custScaleY="57983">
        <dgm:presLayoutVars>
          <dgm:chMax val="0"/>
          <dgm:bulletEnabled val="1"/>
        </dgm:presLayoutVars>
      </dgm:prSet>
      <dgm:spPr/>
    </dgm:pt>
    <dgm:pt modelId="{4558B7FB-CB09-4C9A-A933-755DB26F1593}" type="pres">
      <dgm:prSet presAssocID="{07EF0B95-B9A5-4CC7-8165-5F2F248C92B5}" presName="childText" presStyleLbl="revTx" presStyleIdx="2" presStyleCnt="3" custLinFactNeighborY="9928">
        <dgm:presLayoutVars>
          <dgm:bulletEnabled val="1"/>
        </dgm:presLayoutVars>
      </dgm:prSet>
      <dgm:spPr/>
    </dgm:pt>
    <dgm:pt modelId="{6604ACC7-7B69-4A1D-9A2C-A224398BC4DA}" type="pres">
      <dgm:prSet presAssocID="{450320B3-C264-4FAF-B008-10DF73C09839}" presName="parentText" presStyleLbl="node1" presStyleIdx="3" presStyleCnt="6" custScaleY="62379">
        <dgm:presLayoutVars>
          <dgm:chMax val="0"/>
          <dgm:bulletEnabled val="1"/>
        </dgm:presLayoutVars>
      </dgm:prSet>
      <dgm:spPr/>
    </dgm:pt>
    <dgm:pt modelId="{1F5B1A93-350C-4A2B-A4C6-861E2918C2BA}" type="pres">
      <dgm:prSet presAssocID="{14BA3ABC-4D19-4F5B-8BEF-9A3FD0D5E0C8}" presName="spacer" presStyleCnt="0"/>
      <dgm:spPr/>
    </dgm:pt>
    <dgm:pt modelId="{AFDCD80A-5C75-4B65-86E9-B1EAC13EDF33}" type="pres">
      <dgm:prSet presAssocID="{EBCB5E1F-C1F8-4A38-8C03-02C1D0C2A972}" presName="parentText" presStyleLbl="node1" presStyleIdx="4" presStyleCnt="6">
        <dgm:presLayoutVars>
          <dgm:chMax val="0"/>
          <dgm:bulletEnabled val="1"/>
        </dgm:presLayoutVars>
      </dgm:prSet>
      <dgm:spPr>
        <a:xfrm>
          <a:off x="0" y="4144465"/>
          <a:ext cx="5935731" cy="665583"/>
        </a:xfrm>
        <a:prstGeom prst="roundRect">
          <a:avLst/>
        </a:prstGeom>
      </dgm:spPr>
    </dgm:pt>
    <dgm:pt modelId="{DB0074F9-C478-459A-BAD8-A285860F8C21}" type="pres">
      <dgm:prSet presAssocID="{0D65BAEB-B11B-443F-936D-869C74474783}" presName="spacer" presStyleCnt="0"/>
      <dgm:spPr/>
    </dgm:pt>
    <dgm:pt modelId="{BA5C04AB-6904-49B9-AA05-CCB4DCCF7BB9}" type="pres">
      <dgm:prSet presAssocID="{3E8B21CE-EB0E-4488-8899-57377E45A21F}" presName="parentText" presStyleLbl="node1" presStyleIdx="5" presStyleCnt="6" custLinFactY="-32092" custLinFactNeighborY="-100000">
        <dgm:presLayoutVars>
          <dgm:chMax val="0"/>
          <dgm:bulletEnabled val="1"/>
        </dgm:presLayoutVars>
      </dgm:prSet>
      <dgm:spPr>
        <a:xfrm>
          <a:off x="0" y="4848500"/>
          <a:ext cx="5935731" cy="668956"/>
        </a:xfrm>
        <a:prstGeom prst="roundRect">
          <a:avLst/>
        </a:prstGeom>
      </dgm:spPr>
    </dgm:pt>
  </dgm:ptLst>
  <dgm:cxnLst>
    <dgm:cxn modelId="{42E6AF0A-EF85-4231-9D78-C97855BF9D49}" srcId="{32B4431D-B343-48BB-9FDA-2CDD38E7F548}" destId="{450320B3-C264-4FAF-B008-10DF73C09839}" srcOrd="3" destOrd="0" parTransId="{4B965D16-9744-4930-AF6F-77A5F2E18A74}" sibTransId="{14BA3ABC-4D19-4F5B-8BEF-9A3FD0D5E0C8}"/>
    <dgm:cxn modelId="{61EA8B10-0F25-4834-806F-1F6AC01ABB5F}" srcId="{32B4431D-B343-48BB-9FDA-2CDD38E7F548}" destId="{030DC683-5783-4EA0-AE16-1E2426D98685}" srcOrd="1" destOrd="0" parTransId="{2F5E4385-B50C-4CFB-8452-3F6E1B259D88}" sibTransId="{8C0E91E4-E68A-44C5-A334-B0BEDD2587A3}"/>
    <dgm:cxn modelId="{7107DC16-F294-4FF3-BCF3-F1407F4DDC1B}" srcId="{32B4431D-B343-48BB-9FDA-2CDD38E7F548}" destId="{3E8B21CE-EB0E-4488-8899-57377E45A21F}" srcOrd="5" destOrd="0" parTransId="{3661B645-C842-4D4E-9E88-638D769B6D46}" sibTransId="{95627068-4637-43F6-B6CF-2E1A3848F65E}"/>
    <dgm:cxn modelId="{71551522-19C5-443A-8EAB-5F50CF36F696}" type="presOf" srcId="{12F209CB-ED30-49FF-83F7-196B0E4B5EC8}" destId="{603A67EA-2A61-4372-9F10-A8C7D28EAFCC}" srcOrd="0" destOrd="2" presId="urn:microsoft.com/office/officeart/2005/8/layout/vList2"/>
    <dgm:cxn modelId="{728ACF24-8C7A-499B-B4B4-C5C888D41177}" type="presOf" srcId="{9E3A876B-95CA-4D1C-B546-34CD00A2EE7A}" destId="{19999740-D72B-4341-B3C3-33EAF6B58FC3}" srcOrd="0" destOrd="1" presId="urn:microsoft.com/office/officeart/2005/8/layout/vList2"/>
    <dgm:cxn modelId="{60644326-3404-4E64-A9CA-4D3242BA390B}" type="presOf" srcId="{2E03F2B6-96B2-414D-BF37-0F292585A862}" destId="{4558B7FB-CB09-4C9A-A933-755DB26F1593}" srcOrd="0" destOrd="0" presId="urn:microsoft.com/office/officeart/2005/8/layout/vList2"/>
    <dgm:cxn modelId="{CDC2A730-669A-4775-880B-31DAE64600E5}" type="presOf" srcId="{837F6D45-BD20-464A-B3E6-C8BBB6B98FF6}" destId="{19999740-D72B-4341-B3C3-33EAF6B58FC3}" srcOrd="0" destOrd="0" presId="urn:microsoft.com/office/officeart/2005/8/layout/vList2"/>
    <dgm:cxn modelId="{6AA1013F-1C50-4A53-95DE-E55031B19992}" type="presOf" srcId="{705A8F1E-40EA-43D6-8E68-F52F47D50258}" destId="{19999740-D72B-4341-B3C3-33EAF6B58FC3}" srcOrd="0" destOrd="2" presId="urn:microsoft.com/office/officeart/2005/8/layout/vList2"/>
    <dgm:cxn modelId="{FE5E445B-36BF-4B88-ADCA-FB4C93D96B38}" type="presOf" srcId="{D051FA57-9B80-46A1-BF1A-4611057F35AB}" destId="{603A67EA-2A61-4372-9F10-A8C7D28EAFCC}" srcOrd="0" destOrd="0" presId="urn:microsoft.com/office/officeart/2005/8/layout/vList2"/>
    <dgm:cxn modelId="{F618FE5B-B64A-4D12-99F0-7471EC29FD53}" type="presOf" srcId="{07EF0B95-B9A5-4CC7-8165-5F2F248C92B5}" destId="{DF3FE7B0-2A48-4AD3-9731-6395DC68D985}" srcOrd="0" destOrd="0" presId="urn:microsoft.com/office/officeart/2005/8/layout/vList2"/>
    <dgm:cxn modelId="{D8B2CE5C-C2D6-4383-84FD-913C332308A8}" type="presOf" srcId="{DD1CBFCC-F96E-46B0-8DA3-08D904BEFC26}" destId="{603A67EA-2A61-4372-9F10-A8C7D28EAFCC}" srcOrd="0" destOrd="1" presId="urn:microsoft.com/office/officeart/2005/8/layout/vList2"/>
    <dgm:cxn modelId="{75929D4C-44B9-4C08-96F3-EFF724C37EF9}" type="presOf" srcId="{3E8B21CE-EB0E-4488-8899-57377E45A21F}" destId="{BA5C04AB-6904-49B9-AA05-CCB4DCCF7BB9}" srcOrd="0" destOrd="0" presId="urn:microsoft.com/office/officeart/2005/8/layout/vList2"/>
    <dgm:cxn modelId="{F9D38C50-E00D-467D-9783-4A0867DC8C2D}" type="presOf" srcId="{32B4431D-B343-48BB-9FDA-2CDD38E7F548}" destId="{09905B20-22BB-4435-A376-5FC18A889916}" srcOrd="0" destOrd="0" presId="urn:microsoft.com/office/officeart/2005/8/layout/vList2"/>
    <dgm:cxn modelId="{1B09287C-346A-4582-BA03-511CCA3AEE14}" type="presOf" srcId="{450320B3-C264-4FAF-B008-10DF73C09839}" destId="{6604ACC7-7B69-4A1D-9A2C-A224398BC4DA}" srcOrd="0" destOrd="0" presId="urn:microsoft.com/office/officeart/2005/8/layout/vList2"/>
    <dgm:cxn modelId="{134D677C-CF58-447D-827D-C80DD6A81953}" srcId="{32B4431D-B343-48BB-9FDA-2CDD38E7F548}" destId="{EBCB5E1F-C1F8-4A38-8C03-02C1D0C2A972}" srcOrd="4" destOrd="0" parTransId="{43C2865F-B720-4F09-8BAF-41D2C5922168}" sibTransId="{0D65BAEB-B11B-443F-936D-869C74474783}"/>
    <dgm:cxn modelId="{45A33A85-E3CE-4F11-8A80-4308560FA3E9}" type="presOf" srcId="{33625205-C31D-4823-AFB2-4F6914D706AA}" destId="{ECE14FF3-7FA1-46A4-BDC5-6DD1B22BDA93}" srcOrd="0" destOrd="0" presId="urn:microsoft.com/office/officeart/2005/8/layout/vList2"/>
    <dgm:cxn modelId="{B510028E-7A15-4856-ABA3-B3E2ED569338}" type="presOf" srcId="{A2D55F93-53D4-4944-8924-6ACF8BD0B41B}" destId="{4558B7FB-CB09-4C9A-A933-755DB26F1593}" srcOrd="0" destOrd="1" presId="urn:microsoft.com/office/officeart/2005/8/layout/vList2"/>
    <dgm:cxn modelId="{70945798-1237-471A-B02E-657715D0296B}" type="presOf" srcId="{030DC683-5783-4EA0-AE16-1E2426D98685}" destId="{96844F8A-B857-406B-AD3A-5B3A846F1BA8}" srcOrd="0" destOrd="0" presId="urn:microsoft.com/office/officeart/2005/8/layout/vList2"/>
    <dgm:cxn modelId="{C571569A-6071-4C09-9C7C-F42E9627EFB8}" srcId="{33625205-C31D-4823-AFB2-4F6914D706AA}" destId="{9E3A876B-95CA-4D1C-B546-34CD00A2EE7A}" srcOrd="1" destOrd="0" parTransId="{BEBB73B1-6F06-4048-B9D5-9A72628B03AB}" sibTransId="{A4D16C57-09A5-4278-A84D-320396593EC8}"/>
    <dgm:cxn modelId="{D1EBC6A5-3373-4568-BB87-543ABD64ABED}" srcId="{32B4431D-B343-48BB-9FDA-2CDD38E7F548}" destId="{07EF0B95-B9A5-4CC7-8165-5F2F248C92B5}" srcOrd="2" destOrd="0" parTransId="{6C87174C-B8F5-40F2-BC51-34C854502B40}" sibTransId="{EF766491-A2B4-4ABD-B857-473377785D44}"/>
    <dgm:cxn modelId="{45CF78AC-B192-479E-A785-976C26D81C73}" srcId="{33625205-C31D-4823-AFB2-4F6914D706AA}" destId="{130CD868-76C8-4BD1-9C46-44C6A1E28576}" srcOrd="3" destOrd="0" parTransId="{098CA23F-D6AF-44AC-9E80-ED61DF49D8A6}" sibTransId="{830B21DC-D0D1-42B7-88FB-8174ABCDD630}"/>
    <dgm:cxn modelId="{91E300B1-6149-4070-BF95-E750F8C93088}" type="presOf" srcId="{F40E903E-5F57-491C-A126-DCE8F2650BB0}" destId="{4558B7FB-CB09-4C9A-A933-755DB26F1593}" srcOrd="0" destOrd="2" presId="urn:microsoft.com/office/officeart/2005/8/layout/vList2"/>
    <dgm:cxn modelId="{0537A4B1-2228-4E21-AFAA-ADF24669D092}" srcId="{33625205-C31D-4823-AFB2-4F6914D706AA}" destId="{837F6D45-BD20-464A-B3E6-C8BBB6B98FF6}" srcOrd="0" destOrd="0" parTransId="{E7C734BB-76EB-40AF-9D96-97F255E8C10A}" sibTransId="{1C730F4D-5E68-4644-83FA-07221B305AB7}"/>
    <dgm:cxn modelId="{F4BD70B7-A125-46A2-AEE0-5F5B197AD6FC}" type="presOf" srcId="{130CD868-76C8-4BD1-9C46-44C6A1E28576}" destId="{19999740-D72B-4341-B3C3-33EAF6B58FC3}" srcOrd="0" destOrd="3" presId="urn:microsoft.com/office/officeart/2005/8/layout/vList2"/>
    <dgm:cxn modelId="{9F0A6AB8-835D-4AA5-931F-294708004563}" srcId="{030DC683-5783-4EA0-AE16-1E2426D98685}" destId="{DD1CBFCC-F96E-46B0-8DA3-08D904BEFC26}" srcOrd="1" destOrd="0" parTransId="{4A18A30A-0289-4999-97CA-F0D52CC5F061}" sibTransId="{EAE737EF-3A9C-497B-A5BF-4E447BB50C11}"/>
    <dgm:cxn modelId="{BD55B4BB-CE18-470E-A6EA-EEF347B3B283}" srcId="{32B4431D-B343-48BB-9FDA-2CDD38E7F548}" destId="{33625205-C31D-4823-AFB2-4F6914D706AA}" srcOrd="0" destOrd="0" parTransId="{5740321E-497D-4E24-B94A-7BEFF823C36B}" sibTransId="{9BDFDA9F-F1A1-4750-BD46-CCB3C9812C95}"/>
    <dgm:cxn modelId="{63A049C3-8F04-452A-8B1E-EECA516EECD4}" srcId="{07EF0B95-B9A5-4CC7-8165-5F2F248C92B5}" destId="{A2D55F93-53D4-4944-8924-6ACF8BD0B41B}" srcOrd="1" destOrd="0" parTransId="{2D8F6C98-CC59-46A3-A003-D04A8256AD78}" sibTransId="{07BE288B-91A3-4D51-934F-6D939865641B}"/>
    <dgm:cxn modelId="{D648FCC3-68D1-413E-AC3C-05EF32DC9118}" srcId="{030DC683-5783-4EA0-AE16-1E2426D98685}" destId="{D051FA57-9B80-46A1-BF1A-4611057F35AB}" srcOrd="0" destOrd="0" parTransId="{AB9630E3-D8F3-4988-813E-29987BC8C0F6}" sibTransId="{4E6AC75F-0B21-40CA-AFE9-94921FE112FF}"/>
    <dgm:cxn modelId="{49DAC4C8-A6BF-4DFE-891F-47834AA918FD}" type="presOf" srcId="{EBCB5E1F-C1F8-4A38-8C03-02C1D0C2A972}" destId="{AFDCD80A-5C75-4B65-86E9-B1EAC13EDF33}" srcOrd="0" destOrd="0" presId="urn:microsoft.com/office/officeart/2005/8/layout/vList2"/>
    <dgm:cxn modelId="{0E36A8DC-124A-4048-8EF8-55CDD92555BB}" srcId="{030DC683-5783-4EA0-AE16-1E2426D98685}" destId="{12F209CB-ED30-49FF-83F7-196B0E4B5EC8}" srcOrd="2" destOrd="0" parTransId="{79FCD640-CBB7-4565-B6ED-8CFFE27D5F47}" sibTransId="{89A5A81A-0F59-4497-B69C-DADF4B2F1DB6}"/>
    <dgm:cxn modelId="{0D1E35E4-5261-42FC-89C6-551013EC279E}" srcId="{07EF0B95-B9A5-4CC7-8165-5F2F248C92B5}" destId="{F40E903E-5F57-491C-A126-DCE8F2650BB0}" srcOrd="2" destOrd="0" parTransId="{48CA8CB0-971C-426C-962E-9D1B24F8AB4D}" sibTransId="{D3DDF55E-07C1-4B1B-AA19-BBFF2EFB5355}"/>
    <dgm:cxn modelId="{041C11E8-3517-49BD-A72B-8C8A28B1FB68}" srcId="{33625205-C31D-4823-AFB2-4F6914D706AA}" destId="{705A8F1E-40EA-43D6-8E68-F52F47D50258}" srcOrd="2" destOrd="0" parTransId="{6C632D61-703E-4B34-A0F3-1DEBD35239C2}" sibTransId="{BF4F2CF4-95D2-4321-A719-7D484AF8ECB6}"/>
    <dgm:cxn modelId="{1DC772F2-96A0-4FAB-B457-2A0AC38A8986}" srcId="{07EF0B95-B9A5-4CC7-8165-5F2F248C92B5}" destId="{2E03F2B6-96B2-414D-BF37-0F292585A862}" srcOrd="0" destOrd="0" parTransId="{A1C5A43B-52F6-4B9A-A8B4-1DA752A9A72D}" sibTransId="{C9D7AC67-E9AB-44A5-8B78-683B943F9FE5}"/>
    <dgm:cxn modelId="{B3F03661-DBE0-4D9E-B692-343337FE91A2}" type="presParOf" srcId="{09905B20-22BB-4435-A376-5FC18A889916}" destId="{ECE14FF3-7FA1-46A4-BDC5-6DD1B22BDA93}" srcOrd="0" destOrd="0" presId="urn:microsoft.com/office/officeart/2005/8/layout/vList2"/>
    <dgm:cxn modelId="{F8EC88D8-D615-42FF-9A28-91B861377450}" type="presParOf" srcId="{09905B20-22BB-4435-A376-5FC18A889916}" destId="{19999740-D72B-4341-B3C3-33EAF6B58FC3}" srcOrd="1" destOrd="0" presId="urn:microsoft.com/office/officeart/2005/8/layout/vList2"/>
    <dgm:cxn modelId="{AB182023-DDE3-4101-8E37-D29D9A95813C}" type="presParOf" srcId="{09905B20-22BB-4435-A376-5FC18A889916}" destId="{96844F8A-B857-406B-AD3A-5B3A846F1BA8}" srcOrd="2" destOrd="0" presId="urn:microsoft.com/office/officeart/2005/8/layout/vList2"/>
    <dgm:cxn modelId="{ED35352D-C532-4F2E-B876-04491FEEDA4C}" type="presParOf" srcId="{09905B20-22BB-4435-A376-5FC18A889916}" destId="{603A67EA-2A61-4372-9F10-A8C7D28EAFCC}" srcOrd="3" destOrd="0" presId="urn:microsoft.com/office/officeart/2005/8/layout/vList2"/>
    <dgm:cxn modelId="{7F956EAD-C7BA-4E86-878F-74DE6815E197}" type="presParOf" srcId="{09905B20-22BB-4435-A376-5FC18A889916}" destId="{DF3FE7B0-2A48-4AD3-9731-6395DC68D985}" srcOrd="4" destOrd="0" presId="urn:microsoft.com/office/officeart/2005/8/layout/vList2"/>
    <dgm:cxn modelId="{7DCE1A27-0025-4F6C-8FB4-796754BBBD7F}" type="presParOf" srcId="{09905B20-22BB-4435-A376-5FC18A889916}" destId="{4558B7FB-CB09-4C9A-A933-755DB26F1593}" srcOrd="5" destOrd="0" presId="urn:microsoft.com/office/officeart/2005/8/layout/vList2"/>
    <dgm:cxn modelId="{E3301786-E1EF-491A-A144-2E8CF649C9EA}" type="presParOf" srcId="{09905B20-22BB-4435-A376-5FC18A889916}" destId="{6604ACC7-7B69-4A1D-9A2C-A224398BC4DA}" srcOrd="6" destOrd="0" presId="urn:microsoft.com/office/officeart/2005/8/layout/vList2"/>
    <dgm:cxn modelId="{6BF81972-9756-4D94-904A-F43C9CCC8DCD}" type="presParOf" srcId="{09905B20-22BB-4435-A376-5FC18A889916}" destId="{1F5B1A93-350C-4A2B-A4C6-861E2918C2BA}" srcOrd="7" destOrd="0" presId="urn:microsoft.com/office/officeart/2005/8/layout/vList2"/>
    <dgm:cxn modelId="{D03E1985-A018-40C8-97B1-EE4093F63DD3}" type="presParOf" srcId="{09905B20-22BB-4435-A376-5FC18A889916}" destId="{AFDCD80A-5C75-4B65-86E9-B1EAC13EDF33}" srcOrd="8" destOrd="0" presId="urn:microsoft.com/office/officeart/2005/8/layout/vList2"/>
    <dgm:cxn modelId="{A9E06906-B23E-4D9D-BEEA-E42A7835D6C3}" type="presParOf" srcId="{09905B20-22BB-4435-A376-5FC18A889916}" destId="{DB0074F9-C478-459A-BAD8-A285860F8C21}" srcOrd="9" destOrd="0" presId="urn:microsoft.com/office/officeart/2005/8/layout/vList2"/>
    <dgm:cxn modelId="{B7C24D35-5804-4F11-9E06-6834D97FBC40}" type="presParOf" srcId="{09905B20-22BB-4435-A376-5FC18A889916}" destId="{BA5C04AB-6904-49B9-AA05-CCB4DCCF7BB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14FF3-7FA1-46A4-BDC5-6DD1B22BDA93}">
      <dsp:nvSpPr>
        <dsp:cNvPr id="0" name=""/>
        <dsp:cNvSpPr/>
      </dsp:nvSpPr>
      <dsp:spPr>
        <a:xfrm>
          <a:off x="0" y="154028"/>
          <a:ext cx="5534025" cy="250716"/>
        </a:xfrm>
        <a:prstGeom prst="roundRect">
          <a:avLst/>
        </a:prstGeom>
        <a:solidFill>
          <a:schemeClr val="accen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Strong Positive Correlations with </a:t>
          </a:r>
          <a:r>
            <a:rPr lang="en-US" sz="1000" b="1" kern="1200" err="1"/>
            <a:t>Diabetes_Binary</a:t>
          </a:r>
          <a:r>
            <a:rPr lang="en-US" sz="1000" b="1" kern="1200"/>
            <a:t>:</a:t>
          </a:r>
          <a:endParaRPr lang="en-US" sz="1000" kern="1200"/>
        </a:p>
      </dsp:txBody>
      <dsp:txXfrm>
        <a:off x="12239" y="166267"/>
        <a:ext cx="5509547" cy="226238"/>
      </dsp:txXfrm>
    </dsp:sp>
    <dsp:sp modelId="{19999740-D72B-4341-B3C3-33EAF6B58FC3}">
      <dsp:nvSpPr>
        <dsp:cNvPr id="0" name=""/>
        <dsp:cNvSpPr/>
      </dsp:nvSpPr>
      <dsp:spPr>
        <a:xfrm>
          <a:off x="0" y="477135"/>
          <a:ext cx="5534025" cy="135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5"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b="1" kern="1200">
              <a:latin typeface="Times New Roman" panose="02020603050405020304" pitchFamily="18" charset="0"/>
              <a:cs typeface="Times New Roman" panose="02020603050405020304" pitchFamily="18" charset="0"/>
            </a:rPr>
            <a:t>BMI:</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0.29</a:t>
          </a:r>
          <a:r>
            <a:rPr lang="en-US" sz="800" kern="1200">
              <a:latin typeface="Times New Roman" panose="02020603050405020304" pitchFamily="18" charset="0"/>
              <a:cs typeface="Times New Roman" panose="02020603050405020304" pitchFamily="18" charset="0"/>
            </a:rPr>
            <a:t> - A strong positive correlation indicates that the risk of diabetes increases significantly with increase in BMI.</a:t>
          </a:r>
        </a:p>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HighBP</a:t>
          </a:r>
          <a:r>
            <a:rPr lang="en-US" sz="800" b="1" kern="1200">
              <a:latin typeface="Times New Roman" panose="02020603050405020304" pitchFamily="18" charset="0"/>
              <a:cs typeface="Times New Roman" panose="02020603050405020304" pitchFamily="18" charset="0"/>
            </a:rPr>
            <a:t> (High Blood Pressure):</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0.37</a:t>
          </a:r>
          <a:r>
            <a:rPr lang="en-US" sz="800" kern="1200">
              <a:latin typeface="Times New Roman" panose="02020603050405020304" pitchFamily="18" charset="0"/>
              <a:cs typeface="Times New Roman" panose="02020603050405020304" pitchFamily="18" charset="0"/>
            </a:rPr>
            <a:t> - A very strong positive correlation indicates a strong association between high blood pressure and diabetes.</a:t>
          </a:r>
        </a:p>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HighChol</a:t>
          </a:r>
          <a:r>
            <a:rPr lang="en-US" sz="800" b="1" kern="1200">
              <a:latin typeface="Times New Roman" panose="02020603050405020304" pitchFamily="18" charset="0"/>
              <a:cs typeface="Times New Roman" panose="02020603050405020304" pitchFamily="18" charset="0"/>
            </a:rPr>
            <a:t> (High Cholesterol):</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0.28</a:t>
          </a:r>
          <a:r>
            <a:rPr lang="en-US" sz="800" kern="1200">
              <a:latin typeface="Times New Roman" panose="02020603050405020304" pitchFamily="18" charset="0"/>
              <a:cs typeface="Times New Roman" panose="02020603050405020304" pitchFamily="18" charset="0"/>
            </a:rPr>
            <a:t> - A moderate positive correlation suggests that high cholesterol is associated with an increased risk of diabetes.</a:t>
          </a:r>
        </a:p>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GenHlth</a:t>
          </a:r>
          <a:r>
            <a:rPr lang="en-US" sz="800" b="1" kern="1200">
              <a:latin typeface="Times New Roman" panose="02020603050405020304" pitchFamily="18" charset="0"/>
              <a:cs typeface="Times New Roman" panose="02020603050405020304" pitchFamily="18" charset="0"/>
            </a:rPr>
            <a:t> (General Health):</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0.40</a:t>
          </a:r>
          <a:r>
            <a:rPr lang="en-US" sz="800" kern="1200">
              <a:latin typeface="Times New Roman" panose="02020603050405020304" pitchFamily="18" charset="0"/>
              <a:cs typeface="Times New Roman" panose="02020603050405020304" pitchFamily="18" charset="0"/>
            </a:rPr>
            <a:t> - A strong correlation indicates that individuals with better self-reported general health are less likely to have diabetes.</a:t>
          </a:r>
        </a:p>
      </dsp:txBody>
      <dsp:txXfrm>
        <a:off x="0" y="477135"/>
        <a:ext cx="5534025" cy="1357920"/>
      </dsp:txXfrm>
    </dsp:sp>
    <dsp:sp modelId="{96844F8A-B857-406B-AD3A-5B3A846F1BA8}">
      <dsp:nvSpPr>
        <dsp:cNvPr id="0" name=""/>
        <dsp:cNvSpPr/>
      </dsp:nvSpPr>
      <dsp:spPr>
        <a:xfrm>
          <a:off x="0" y="1762665"/>
          <a:ext cx="5534025" cy="2521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Moderate Positive Correlations with </a:t>
          </a:r>
          <a:r>
            <a:rPr lang="en-US" sz="1000" b="1" kern="1200" err="1"/>
            <a:t>Diabetes_Binary</a:t>
          </a:r>
          <a:r>
            <a:rPr lang="en-US" sz="1000" b="1" kern="1200"/>
            <a:t>:</a:t>
          </a:r>
          <a:endParaRPr lang="en-US" sz="1000" kern="1200"/>
        </a:p>
      </dsp:txBody>
      <dsp:txXfrm>
        <a:off x="12310" y="1774975"/>
        <a:ext cx="5509405" cy="227545"/>
      </dsp:txXfrm>
    </dsp:sp>
    <dsp:sp modelId="{603A67EA-2A61-4372-9F10-A8C7D28EAFCC}">
      <dsp:nvSpPr>
        <dsp:cNvPr id="0" name=""/>
        <dsp:cNvSpPr/>
      </dsp:nvSpPr>
      <dsp:spPr>
        <a:xfrm>
          <a:off x="0" y="2064599"/>
          <a:ext cx="5534025"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5"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HeartDiseaseorAttack</a:t>
          </a:r>
          <a:r>
            <a:rPr lang="en-US" sz="800" b="1" kern="1200">
              <a:latin typeface="Times New Roman" panose="02020603050405020304" pitchFamily="18" charset="0"/>
              <a:cs typeface="Times New Roman" panose="02020603050405020304" pitchFamily="18" charset="0"/>
            </a:rPr>
            <a:t>:</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0.21</a:t>
          </a:r>
          <a:r>
            <a:rPr lang="en-US" sz="800" kern="1200">
              <a:latin typeface="Times New Roman" panose="02020603050405020304" pitchFamily="18" charset="0"/>
              <a:cs typeface="Times New Roman" panose="02020603050405020304" pitchFamily="18" charset="0"/>
            </a:rPr>
            <a:t> - A moderate positive correlation suggests a link between heart disease and diabetes.</a:t>
          </a:r>
        </a:p>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PhysHlth</a:t>
          </a:r>
          <a:r>
            <a:rPr lang="en-US" sz="800" b="1" kern="1200">
              <a:latin typeface="Times New Roman" panose="02020603050405020304" pitchFamily="18" charset="0"/>
              <a:cs typeface="Times New Roman" panose="02020603050405020304" pitchFamily="18" charset="0"/>
            </a:rPr>
            <a:t> (Physical Health):</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0.21</a:t>
          </a:r>
          <a:r>
            <a:rPr lang="en-US" sz="800" kern="1200">
              <a:latin typeface="Times New Roman" panose="02020603050405020304" pitchFamily="18" charset="0"/>
              <a:cs typeface="Times New Roman" panose="02020603050405020304" pitchFamily="18" charset="0"/>
            </a:rPr>
            <a:t> - A moderate positive correlation indicates that individuals with poorer physical health are more likely to have diabetes.</a:t>
          </a:r>
        </a:p>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DiffWalk</a:t>
          </a:r>
          <a:r>
            <a:rPr lang="en-US" sz="800" b="1" kern="1200">
              <a:latin typeface="Times New Roman" panose="02020603050405020304" pitchFamily="18" charset="0"/>
              <a:cs typeface="Times New Roman" panose="02020603050405020304" pitchFamily="18" charset="0"/>
            </a:rPr>
            <a:t> (Difficulty Walking):</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0.27</a:t>
          </a:r>
          <a:r>
            <a:rPr lang="en-US" sz="800" kern="1200">
              <a:latin typeface="Times New Roman" panose="02020603050405020304" pitchFamily="18" charset="0"/>
              <a:cs typeface="Times New Roman" panose="02020603050405020304" pitchFamily="18" charset="0"/>
            </a:rPr>
            <a:t> - A moderate positive correlation suggests that difficulty walking is associated with an increased risk of diabetes.</a:t>
          </a:r>
        </a:p>
      </dsp:txBody>
      <dsp:txXfrm>
        <a:off x="0" y="2064599"/>
        <a:ext cx="5534025" cy="1026720"/>
      </dsp:txXfrm>
    </dsp:sp>
    <dsp:sp modelId="{DF3FE7B0-2A48-4AD3-9731-6395DC68D985}">
      <dsp:nvSpPr>
        <dsp:cNvPr id="0" name=""/>
        <dsp:cNvSpPr/>
      </dsp:nvSpPr>
      <dsp:spPr>
        <a:xfrm>
          <a:off x="0" y="3041550"/>
          <a:ext cx="5534025" cy="2642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Negative Correlations with </a:t>
          </a:r>
          <a:r>
            <a:rPr lang="en-US" sz="1000" b="1" kern="1200" err="1"/>
            <a:t>Diabetes_Binary</a:t>
          </a:r>
          <a:r>
            <a:rPr lang="en-US" sz="1000" b="1" kern="1200"/>
            <a:t>:</a:t>
          </a:r>
          <a:endParaRPr lang="en-US" sz="1000" kern="1200"/>
        </a:p>
      </dsp:txBody>
      <dsp:txXfrm>
        <a:off x="12899" y="3054449"/>
        <a:ext cx="5508227" cy="238439"/>
      </dsp:txXfrm>
    </dsp:sp>
    <dsp:sp modelId="{4558B7FB-CB09-4C9A-A933-755DB26F1593}">
      <dsp:nvSpPr>
        <dsp:cNvPr id="0" name=""/>
        <dsp:cNvSpPr/>
      </dsp:nvSpPr>
      <dsp:spPr>
        <a:xfrm>
          <a:off x="0" y="3351031"/>
          <a:ext cx="5534025"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5"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b="1" kern="1200">
              <a:latin typeface="Times New Roman" panose="02020603050405020304" pitchFamily="18" charset="0"/>
              <a:cs typeface="Times New Roman" panose="02020603050405020304" pitchFamily="18" charset="0"/>
            </a:rPr>
            <a:t>Education:</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-0.16</a:t>
          </a:r>
          <a:r>
            <a:rPr lang="en-US" sz="800" kern="1200">
              <a:latin typeface="Times New Roman" panose="02020603050405020304" pitchFamily="18" charset="0"/>
              <a:cs typeface="Times New Roman" panose="02020603050405020304" pitchFamily="18" charset="0"/>
            </a:rPr>
            <a:t> - A negative correlation suggests that higher education is associated with a lower risk of diabetes.</a:t>
          </a:r>
        </a:p>
        <a:p>
          <a:pPr marL="57150" lvl="1" indent="-57150" algn="l" defTabSz="355600">
            <a:lnSpc>
              <a:spcPct val="90000"/>
            </a:lnSpc>
            <a:spcBef>
              <a:spcPct val="0"/>
            </a:spcBef>
            <a:spcAft>
              <a:spcPct val="20000"/>
            </a:spcAft>
            <a:buChar char="•"/>
          </a:pPr>
          <a:r>
            <a:rPr lang="en-US" sz="800" b="1" kern="1200">
              <a:latin typeface="Times New Roman" panose="02020603050405020304" pitchFamily="18" charset="0"/>
              <a:cs typeface="Times New Roman" panose="02020603050405020304" pitchFamily="18" charset="0"/>
            </a:rPr>
            <a:t>Income:</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-0.21</a:t>
          </a:r>
          <a:r>
            <a:rPr lang="en-US" sz="800" kern="1200">
              <a:latin typeface="Times New Roman" panose="02020603050405020304" pitchFamily="18" charset="0"/>
              <a:cs typeface="Times New Roman" panose="02020603050405020304" pitchFamily="18" charset="0"/>
            </a:rPr>
            <a:t> - A negative correlation suggests that higher income is associated with a lower risk of diabetes.</a:t>
          </a:r>
        </a:p>
        <a:p>
          <a:pPr marL="57150" lvl="1" indent="-57150" algn="l" defTabSz="355600">
            <a:lnSpc>
              <a:spcPct val="90000"/>
            </a:lnSpc>
            <a:spcBef>
              <a:spcPct val="0"/>
            </a:spcBef>
            <a:spcAft>
              <a:spcPct val="20000"/>
            </a:spcAft>
            <a:buChar char="•"/>
          </a:pPr>
          <a:r>
            <a:rPr lang="en-US" sz="800" b="1" kern="1200" err="1">
              <a:latin typeface="Times New Roman" panose="02020603050405020304" pitchFamily="18" charset="0"/>
              <a:cs typeface="Times New Roman" panose="02020603050405020304" pitchFamily="18" charset="0"/>
            </a:rPr>
            <a:t>PhysActivity</a:t>
          </a:r>
          <a:r>
            <a:rPr lang="en-US" sz="800" b="1" kern="1200">
              <a:latin typeface="Times New Roman" panose="02020603050405020304" pitchFamily="18" charset="0"/>
              <a:cs typeface="Times New Roman" panose="02020603050405020304" pitchFamily="18" charset="0"/>
            </a:rPr>
            <a:t> (Physical Activity):</a:t>
          </a:r>
          <a:r>
            <a:rPr lang="en-US" sz="800" kern="1200">
              <a:latin typeface="Times New Roman" panose="02020603050405020304" pitchFamily="18" charset="0"/>
              <a:cs typeface="Times New Roman" panose="02020603050405020304" pitchFamily="18" charset="0"/>
            </a:rPr>
            <a:t> </a:t>
          </a:r>
          <a:r>
            <a:rPr lang="en-US" sz="800" b="1" kern="1200">
              <a:latin typeface="Times New Roman" panose="02020603050405020304" pitchFamily="18" charset="0"/>
              <a:cs typeface="Times New Roman" panose="02020603050405020304" pitchFamily="18" charset="0"/>
            </a:rPr>
            <a:t>-0.15</a:t>
          </a:r>
          <a:r>
            <a:rPr lang="en-US" sz="800" kern="1200">
              <a:latin typeface="Times New Roman" panose="02020603050405020304" pitchFamily="18" charset="0"/>
              <a:cs typeface="Times New Roman" panose="02020603050405020304" pitchFamily="18" charset="0"/>
            </a:rPr>
            <a:t> - A negative correlation suggests that individuals who are physically active are less likely to have diabetes.</a:t>
          </a:r>
        </a:p>
      </dsp:txBody>
      <dsp:txXfrm>
        <a:off x="0" y="3351031"/>
        <a:ext cx="5534025" cy="1026720"/>
      </dsp:txXfrm>
    </dsp:sp>
    <dsp:sp modelId="{6604ACC7-7B69-4A1D-9A2C-A224398BC4DA}">
      <dsp:nvSpPr>
        <dsp:cNvPr id="0" name=""/>
        <dsp:cNvSpPr/>
      </dsp:nvSpPr>
      <dsp:spPr>
        <a:xfrm>
          <a:off x="0" y="4332507"/>
          <a:ext cx="5534025" cy="2842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Other Observations:</a:t>
          </a:r>
          <a:endParaRPr lang="en-US" sz="1000" kern="1200"/>
        </a:p>
      </dsp:txBody>
      <dsp:txXfrm>
        <a:off x="13877" y="4346384"/>
        <a:ext cx="5506271" cy="256516"/>
      </dsp:txXfrm>
    </dsp:sp>
    <dsp:sp modelId="{AFDCD80A-5C75-4B65-86E9-B1EAC13EDF33}">
      <dsp:nvSpPr>
        <dsp:cNvPr id="0" name=""/>
        <dsp:cNvSpPr/>
      </dsp:nvSpPr>
      <dsp:spPr>
        <a:xfrm>
          <a:off x="0" y="4662858"/>
          <a:ext cx="5534025" cy="455715"/>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459" tIns="15240" rIns="85344" bIns="15240" numCol="1" spcCol="1270" anchor="t" anchorCtr="0">
          <a:noAutofit/>
        </a:bodyPr>
        <a:lstStyle/>
        <a:p>
          <a:pPr marL="0" lvl="0" indent="0" algn="l" defTabSz="400050">
            <a:lnSpc>
              <a:spcPct val="90000"/>
            </a:lnSpc>
            <a:spcBef>
              <a:spcPct val="0"/>
            </a:spcBef>
            <a:spcAft>
              <a:spcPct val="35000"/>
            </a:spcAft>
            <a:buNone/>
          </a:pPr>
          <a:r>
            <a:rPr lang="en-US" sz="900" kern="1200" err="1">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CholCheck</a:t>
          </a:r>
          <a:r>
            <a:rPr lang="en-US" sz="9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 (Cholesterol Check): A weak correlation (0.12) suggests that the frequency of cholesterol checks might not have a strong direct relationship with diabetes status in this dataset.</a:t>
          </a:r>
        </a:p>
      </dsp:txBody>
      <dsp:txXfrm>
        <a:off x="22246" y="4685104"/>
        <a:ext cx="5489533" cy="411223"/>
      </dsp:txXfrm>
    </dsp:sp>
    <dsp:sp modelId="{BA5C04AB-6904-49B9-AA05-CCB4DCCF7BB9}">
      <dsp:nvSpPr>
        <dsp:cNvPr id="0" name=""/>
        <dsp:cNvSpPr/>
      </dsp:nvSpPr>
      <dsp:spPr>
        <a:xfrm>
          <a:off x="0" y="4972325"/>
          <a:ext cx="5534025" cy="455715"/>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459" tIns="15240" rIns="85344" bIns="15240" numCol="1" spcCol="1270" anchor="t" anchorCtr="0">
          <a:noAutofit/>
        </a:bodyPr>
        <a:lstStyle/>
        <a:p>
          <a:pPr marL="57150" lvl="1" indent="-57150" algn="l" defTabSz="444500">
            <a:lnSpc>
              <a:spcPct val="90000"/>
            </a:lnSpc>
            <a:spcBef>
              <a:spcPct val="0"/>
            </a:spcBef>
            <a:spcAft>
              <a:spcPct val="20000"/>
            </a:spcAft>
            <a:buNone/>
          </a:pPr>
          <a:r>
            <a:rPr lang="en-US" sz="10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Smoking &amp; Alcohol Consumption: The correlations with smoking (0.04) and alcohol consumption (0.01) are very weak, indicating that these factors might not be as strongly associated with diabetes in this dataset compared to other factors.</a:t>
          </a:r>
        </a:p>
      </dsp:txBody>
      <dsp:txXfrm>
        <a:off x="22246" y="4994571"/>
        <a:ext cx="5489533"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becdb1d9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becdb1d9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a:latin typeface="IBM Plex Sans" panose="020B0503050203000203" pitchFamily="34" charset="0"/>
              </a:rPr>
              <a:t>INSTRUCTIONS TO REPLACE IMAGE:</a:t>
            </a:r>
          </a:p>
          <a:p>
            <a:endParaRPr lang="en-US" b="1">
              <a:latin typeface="IBM Plex Sans" panose="020B0503050203000203" pitchFamily="34" charset="0"/>
            </a:endParaRPr>
          </a:p>
          <a:p>
            <a:pPr marL="342900" indent="-342900">
              <a:lnSpc>
                <a:spcPct val="150000"/>
              </a:lnSpc>
              <a:buFont typeface="+mj-lt"/>
              <a:buAutoNum type="arabicPeriod"/>
            </a:pPr>
            <a:r>
              <a:rPr lang="en-US" sz="1400" b="0">
                <a:latin typeface="IBM Plex Sans" panose="020B0503050203000203" pitchFamily="34" charset="0"/>
              </a:rPr>
              <a:t>Go to View&gt;Slide Master</a:t>
            </a:r>
          </a:p>
          <a:p>
            <a:pPr marL="342900" indent="-342900">
              <a:lnSpc>
                <a:spcPct val="150000"/>
              </a:lnSpc>
              <a:buFont typeface="+mj-lt"/>
              <a:buAutoNum type="arabicPeriod"/>
            </a:pPr>
            <a:r>
              <a:rPr lang="en-US" sz="1400" b="0">
                <a:latin typeface="IBM Plex Sans" panose="020B0503050203000203" pitchFamily="34" charset="0"/>
              </a:rPr>
              <a:t>Locate this layout and duplicate it</a:t>
            </a:r>
          </a:p>
          <a:p>
            <a:pPr marL="342900" indent="-342900">
              <a:lnSpc>
                <a:spcPct val="150000"/>
              </a:lnSpc>
              <a:buFont typeface="+mj-lt"/>
              <a:buAutoNum type="arabicPeriod"/>
            </a:pPr>
            <a:r>
              <a:rPr lang="en-US" sz="1400" b="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a:latin typeface="IBM Plex Sans" panose="020B0503050203000203" pitchFamily="34" charset="0"/>
              </a:rPr>
              <a:t>Scroll to “Change Picture”</a:t>
            </a:r>
          </a:p>
          <a:p>
            <a:pPr marL="342900" indent="-342900">
              <a:lnSpc>
                <a:spcPct val="150000"/>
              </a:lnSpc>
              <a:buFont typeface="+mj-lt"/>
              <a:buAutoNum type="arabicPeriod"/>
            </a:pPr>
            <a:r>
              <a:rPr lang="en-US" sz="1400" b="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a:latin typeface="IBM Plex Sans" panose="020B0503050203000203" pitchFamily="34" charset="0"/>
              </a:rPr>
              <a:t>Select desired image</a:t>
            </a:r>
          </a:p>
          <a:p>
            <a:pPr marL="342900" indent="-342900">
              <a:lnSpc>
                <a:spcPct val="150000"/>
              </a:lnSpc>
              <a:buFont typeface="+mj-lt"/>
              <a:buAutoNum type="arabicPeriod"/>
            </a:pPr>
            <a:r>
              <a:rPr lang="en-US" sz="1400" b="0">
                <a:latin typeface="IBM Plex Sans" panose="020B0503050203000203" pitchFamily="34" charset="0"/>
              </a:rPr>
              <a:t>Resize and crop image as necessary</a:t>
            </a:r>
          </a:p>
          <a:p>
            <a:pPr marL="342900" indent="-342900">
              <a:lnSpc>
                <a:spcPct val="150000"/>
              </a:lnSpc>
              <a:buFont typeface="+mj-lt"/>
              <a:buAutoNum type="arabicPeriod"/>
            </a:pPr>
            <a:r>
              <a:rPr lang="en-US" sz="1400" b="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www.sciencedirect.com/science/article/pii/S2352914819302171" TargetMode="External"/><Relationship Id="rId13" Type="http://schemas.openxmlformats.org/officeDocument/2006/relationships/hyperlink" Target="https://www.cdc.gov/bmi/adult-calculator/bmi-categories.html" TargetMode="External"/><Relationship Id="rId3" Type="http://schemas.openxmlformats.org/officeDocument/2006/relationships/hyperlink" Target="https://www.kaggle.com/datasets/alexteboul/diabetes-health-indicators-dataset/data" TargetMode="External"/><Relationship Id="rId7" Type="http://schemas.openxmlformats.org/officeDocument/2006/relationships/hyperlink" Target="https://www.ncbi.nlm.nih.gov/pmc/articles/PMC4211254/" TargetMode="External"/><Relationship Id="rId12" Type="http://schemas.openxmlformats.org/officeDocument/2006/relationships/hyperlink" Target="https://www.hindawi.com/journals/complexity/2021/6647793/" TargetMode="External"/><Relationship Id="rId2" Type="http://schemas.openxmlformats.org/officeDocument/2006/relationships/hyperlink" Target="https://www.kaggle.com/code/haidar14/ml-diabetesdatasetclustering" TargetMode="External"/><Relationship Id="rId1" Type="http://schemas.openxmlformats.org/officeDocument/2006/relationships/slideLayout" Target="../slideLayouts/slideLayout6.xml"/><Relationship Id="rId6" Type="http://schemas.openxmlformats.org/officeDocument/2006/relationships/hyperlink" Target="https://pubmed.ncbi.nlm.nih.gov/28714436/" TargetMode="External"/><Relationship Id="rId11" Type="http://schemas.openxmlformats.org/officeDocument/2006/relationships/hyperlink" Target="https://www.hindawi.com/journals/jchem/2020/6535434/" TargetMode="External"/><Relationship Id="rId5" Type="http://schemas.openxmlformats.org/officeDocument/2006/relationships/hyperlink" Target="https://journals.sagepub.com/doi/full/10.1177/2158244013490703" TargetMode="External"/><Relationship Id="rId10" Type="http://schemas.openxmlformats.org/officeDocument/2006/relationships/hyperlink" Target="https://www.sciencedirect.com/science/article/pii/S2352914819303062" TargetMode="External"/><Relationship Id="rId4" Type="http://schemas.openxmlformats.org/officeDocument/2006/relationships/hyperlink" Target="https://www.sciencedirect.com/science/article/abs/pii/S1877050919302763" TargetMode="External"/><Relationship Id="rId9" Type="http://schemas.openxmlformats.org/officeDocument/2006/relationships/hyperlink" Target="https://pubmed.ncbi.nlm.nih.gov/3271446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6.png"/><Relationship Id="rId4" Type="http://schemas.microsoft.com/office/2017/06/relationships/model3d" Target="../media/model3d1.glb"/></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aggle.com/datasets/alexteboul/diabetes-health-indicators-dataset/data" TargetMode="Externa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B49E-3C64-2C39-12BF-92260D4880C0}"/>
              </a:ext>
            </a:extLst>
          </p:cNvPr>
          <p:cNvSpPr>
            <a:spLocks noGrp="1"/>
          </p:cNvSpPr>
          <p:nvPr>
            <p:ph type="ctrTitle"/>
          </p:nvPr>
        </p:nvSpPr>
        <p:spPr>
          <a:xfrm>
            <a:off x="6324602" y="1964948"/>
            <a:ext cx="5206015" cy="1405500"/>
          </a:xfrm>
        </p:spPr>
        <p:txBody>
          <a:bodyPr>
            <a:normAutofit fontScale="90000"/>
          </a:bodyPr>
          <a:lstStyle/>
          <a:p>
            <a:pPr algn="l"/>
            <a:r>
              <a:rPr lang="en-US"/>
              <a:t>Diabetes Classification</a:t>
            </a:r>
          </a:p>
        </p:txBody>
      </p:sp>
      <p:sp>
        <p:nvSpPr>
          <p:cNvPr id="3" name="Subtitle 2">
            <a:extLst>
              <a:ext uri="{FF2B5EF4-FFF2-40B4-BE49-F238E27FC236}">
                <a16:creationId xmlns:a16="http://schemas.microsoft.com/office/drawing/2014/main" id="{99A3209D-C0F3-8531-50A3-451E43815926}"/>
              </a:ext>
            </a:extLst>
          </p:cNvPr>
          <p:cNvSpPr>
            <a:spLocks noGrp="1"/>
          </p:cNvSpPr>
          <p:nvPr>
            <p:ph type="subTitle" idx="1"/>
          </p:nvPr>
        </p:nvSpPr>
        <p:spPr>
          <a:xfrm>
            <a:off x="6705600" y="3686446"/>
            <a:ext cx="4913915" cy="430791"/>
          </a:xfrm>
        </p:spPr>
        <p:txBody>
          <a:bodyPr>
            <a:normAutofit fontScale="77500" lnSpcReduction="20000"/>
          </a:bodyPr>
          <a:lstStyle/>
          <a:p>
            <a:r>
              <a:rPr lang="en-US" b="1"/>
              <a:t>CS 513 C - Knowledge Discovery &amp; Data Mining</a:t>
            </a:r>
          </a:p>
        </p:txBody>
      </p:sp>
      <p:sp>
        <p:nvSpPr>
          <p:cNvPr id="4" name="Text Placeholder 3">
            <a:extLst>
              <a:ext uri="{FF2B5EF4-FFF2-40B4-BE49-F238E27FC236}">
                <a16:creationId xmlns:a16="http://schemas.microsoft.com/office/drawing/2014/main" id="{4D3D2688-4A7E-DC98-18A0-887BB0E62A13}"/>
              </a:ext>
            </a:extLst>
          </p:cNvPr>
          <p:cNvSpPr>
            <a:spLocks noGrp="1"/>
          </p:cNvSpPr>
          <p:nvPr>
            <p:ph type="body" sz="quarter" idx="11"/>
          </p:nvPr>
        </p:nvSpPr>
        <p:spPr>
          <a:xfrm>
            <a:off x="6794501" y="4563035"/>
            <a:ext cx="4736115" cy="1549558"/>
          </a:xfrm>
        </p:spPr>
        <p:txBody>
          <a:bodyPr>
            <a:normAutofit fontScale="92500" lnSpcReduction="20000"/>
          </a:bodyPr>
          <a:lstStyle/>
          <a:p>
            <a:pPr algn="l"/>
            <a:r>
              <a:rPr lang="en-US"/>
              <a:t>Group #2</a:t>
            </a:r>
          </a:p>
          <a:p>
            <a:pPr marL="285750" indent="-285750" algn="l">
              <a:buFont typeface="Arial" panose="020B0604020202020204" pitchFamily="34" charset="0"/>
              <a:buChar char="•"/>
            </a:pPr>
            <a:r>
              <a:rPr lang="en-US"/>
              <a:t>Milan Chandiramani,</a:t>
            </a:r>
          </a:p>
          <a:p>
            <a:pPr marL="285750" indent="-285750" algn="l">
              <a:buFont typeface="Arial" panose="020B0604020202020204" pitchFamily="34" charset="0"/>
              <a:buChar char="•"/>
            </a:pPr>
            <a:r>
              <a:rPr lang="en-US"/>
              <a:t>Suraj </a:t>
            </a:r>
            <a:r>
              <a:rPr lang="en-US" err="1"/>
              <a:t>Gangwani</a:t>
            </a:r>
            <a:r>
              <a:rPr lang="en-US"/>
              <a:t>,</a:t>
            </a:r>
          </a:p>
          <a:p>
            <a:pPr marL="285750" indent="-285750" algn="l">
              <a:buFont typeface="Arial" panose="020B0604020202020204" pitchFamily="34" charset="0"/>
              <a:buChar char="•"/>
            </a:pPr>
            <a:r>
              <a:rPr lang="en-US"/>
              <a:t>Lilli Nappi,</a:t>
            </a:r>
          </a:p>
          <a:p>
            <a:pPr marL="285750" indent="-285750" algn="l">
              <a:buFont typeface="Arial" panose="020B0604020202020204" pitchFamily="34" charset="0"/>
              <a:buChar char="•"/>
            </a:pPr>
            <a:r>
              <a:rPr lang="en-US"/>
              <a:t>Komal </a:t>
            </a:r>
            <a:r>
              <a:rPr lang="en-US" err="1"/>
              <a:t>Wavhal</a:t>
            </a:r>
            <a:endParaRPr lang="en-US"/>
          </a:p>
        </p:txBody>
      </p:sp>
      <p:sp>
        <p:nvSpPr>
          <p:cNvPr id="5" name="Date Placeholder 4">
            <a:extLst>
              <a:ext uri="{FF2B5EF4-FFF2-40B4-BE49-F238E27FC236}">
                <a16:creationId xmlns:a16="http://schemas.microsoft.com/office/drawing/2014/main" id="{62BCF731-4883-3F57-5BBA-257AA58CD96F}"/>
              </a:ext>
            </a:extLst>
          </p:cNvPr>
          <p:cNvSpPr>
            <a:spLocks noGrp="1"/>
          </p:cNvSpPr>
          <p:nvPr>
            <p:ph type="dt" sz="half" idx="10"/>
          </p:nvPr>
        </p:nvSpPr>
        <p:spPr/>
        <p:txBody>
          <a:bodyPr/>
          <a:lstStyle/>
          <a:p>
            <a:r>
              <a:rPr lang="en-US"/>
              <a:t>9 Dec 2024</a:t>
            </a:r>
          </a:p>
        </p:txBody>
      </p:sp>
      <p:pic>
        <p:nvPicPr>
          <p:cNvPr id="6" name="Picture 5">
            <a:extLst>
              <a:ext uri="{FF2B5EF4-FFF2-40B4-BE49-F238E27FC236}">
                <a16:creationId xmlns:a16="http://schemas.microsoft.com/office/drawing/2014/main" id="{892D176E-1311-EB93-79C2-CB81C5A68EFC}"/>
              </a:ext>
            </a:extLst>
          </p:cNvPr>
          <p:cNvPicPr>
            <a:picLocks noChangeAspect="1"/>
          </p:cNvPicPr>
          <p:nvPr/>
        </p:nvPicPr>
        <p:blipFill>
          <a:blip r:embed="rId2"/>
          <a:stretch>
            <a:fillRect/>
          </a:stretch>
        </p:blipFill>
        <p:spPr>
          <a:xfrm>
            <a:off x="9460871" y="4630597"/>
            <a:ext cx="2424430" cy="1198076"/>
          </a:xfrm>
          <a:prstGeom prst="ellipse">
            <a:avLst/>
          </a:prstGeom>
          <a:ln w="63500" cap="rnd">
            <a:noFill/>
          </a:ln>
          <a:effectLst>
            <a:outerShdw blurRad="127000" dist="38100" dir="2700000" algn="ctr">
              <a:srgbClr val="000000">
                <a:alpha val="45000"/>
              </a:srgbClr>
            </a:outerShdw>
          </a:effectLst>
          <a:scene3d>
            <a:camera prst="obliqueBottomLeft"/>
            <a:lightRig rig="threePt" dir="t"/>
          </a:scene3d>
        </p:spPr>
      </p:pic>
    </p:spTree>
    <p:extLst>
      <p:ext uri="{BB962C8B-B14F-4D97-AF65-F5344CB8AC3E}">
        <p14:creationId xmlns:p14="http://schemas.microsoft.com/office/powerpoint/2010/main" val="88096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C69A29-64D6-E63B-D831-F4CF2B3BB276}"/>
              </a:ext>
            </a:extLst>
          </p:cNvPr>
          <p:cNvSpPr>
            <a:spLocks noGrp="1"/>
          </p:cNvSpPr>
          <p:nvPr>
            <p:ph type="sldNum" sz="quarter" idx="12"/>
          </p:nvPr>
        </p:nvSpPr>
        <p:spPr/>
        <p:txBody>
          <a:bodyPr/>
          <a:lstStyle/>
          <a:p>
            <a:fld id="{4267CD5E-26CF-4249-8540-BB1D07FD4227}" type="slidenum">
              <a:rPr lang="en-US" smtClean="0"/>
              <a:t>10</a:t>
            </a:fld>
            <a:endParaRPr lang="en-US"/>
          </a:p>
        </p:txBody>
      </p:sp>
      <p:pic>
        <p:nvPicPr>
          <p:cNvPr id="7" name="Picture 6">
            <a:extLst>
              <a:ext uri="{FF2B5EF4-FFF2-40B4-BE49-F238E27FC236}">
                <a16:creationId xmlns:a16="http://schemas.microsoft.com/office/drawing/2014/main" id="{5C39BDF3-B931-F2DD-CFAA-F114C5D01234}"/>
              </a:ext>
            </a:extLst>
          </p:cNvPr>
          <p:cNvPicPr>
            <a:picLocks noChangeAspect="1"/>
          </p:cNvPicPr>
          <p:nvPr/>
        </p:nvPicPr>
        <p:blipFill>
          <a:blip r:embed="rId2"/>
          <a:stretch>
            <a:fillRect/>
          </a:stretch>
        </p:blipFill>
        <p:spPr>
          <a:xfrm>
            <a:off x="5128411" y="875290"/>
            <a:ext cx="6605241" cy="5278869"/>
          </a:xfrm>
          <a:prstGeom prst="rect">
            <a:avLst/>
          </a:prstGeom>
          <a:ln>
            <a:solidFill>
              <a:schemeClr val="accent1"/>
            </a:solidFill>
          </a:ln>
        </p:spPr>
      </p:pic>
      <p:sp>
        <p:nvSpPr>
          <p:cNvPr id="8" name="Title 1">
            <a:extLst>
              <a:ext uri="{FF2B5EF4-FFF2-40B4-BE49-F238E27FC236}">
                <a16:creationId xmlns:a16="http://schemas.microsoft.com/office/drawing/2014/main" id="{6DF5DD97-FB65-A249-6C34-13395FBED517}"/>
              </a:ext>
            </a:extLst>
          </p:cNvPr>
          <p:cNvSpPr txBox="1">
            <a:spLocks/>
          </p:cNvSpPr>
          <p:nvPr/>
        </p:nvSpPr>
        <p:spPr>
          <a:xfrm>
            <a:off x="337598" y="219212"/>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a:latin typeface="Times New Roman" panose="02020603050405020304" pitchFamily="18" charset="0"/>
                <a:cs typeface="Times New Roman" panose="02020603050405020304" pitchFamily="18" charset="0"/>
              </a:rPr>
              <a:t>Exploratory Data Analysis (3 of 3)</a:t>
            </a:r>
          </a:p>
        </p:txBody>
      </p:sp>
      <p:sp>
        <p:nvSpPr>
          <p:cNvPr id="9" name="Content Placeholder 3">
            <a:extLst>
              <a:ext uri="{FF2B5EF4-FFF2-40B4-BE49-F238E27FC236}">
                <a16:creationId xmlns:a16="http://schemas.microsoft.com/office/drawing/2014/main" id="{F015153D-386C-2F73-DE36-017DBE27991E}"/>
              </a:ext>
            </a:extLst>
          </p:cNvPr>
          <p:cNvSpPr txBox="1">
            <a:spLocks/>
          </p:cNvSpPr>
          <p:nvPr/>
        </p:nvSpPr>
        <p:spPr>
          <a:xfrm>
            <a:off x="337598" y="996022"/>
            <a:ext cx="4482052" cy="5496850"/>
          </a:xfrm>
          <a:prstGeom prst="rect">
            <a:avLst/>
          </a:prstGeom>
        </p:spPr>
        <p:txBody>
          <a:bodyPr vert="horz" lIns="91440" tIns="45720" rIns="91440" bIns="45720" rtlCol="0" anchor="ctr">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lang="en-US" sz="1400">
                <a:latin typeface="Cambria"/>
                <a:ea typeface="Cambria"/>
                <a:cs typeface="Times New Roman"/>
              </a:rPr>
              <a:t>Based on the histogram analysis, the BMI is left skewed and also has few outliers above 45 plus (as confirmed by Box plot as well)</a:t>
            </a:r>
          </a:p>
          <a:p>
            <a:pPr algn="just" defTabSz="914400">
              <a:buFont typeface="Arial" panose="020B0604020202020204" pitchFamily="34" charset="0"/>
              <a:buChar char="•"/>
            </a:pPr>
            <a:r>
              <a:rPr lang="en-US" sz="1400" b="1" err="1">
                <a:latin typeface="Cambria"/>
                <a:ea typeface="Cambria"/>
                <a:cs typeface="Times New Roman"/>
              </a:rPr>
              <a:t>Diabetes_Binary</a:t>
            </a:r>
            <a:r>
              <a:rPr lang="en-US" sz="1400" b="1">
                <a:latin typeface="Cambria"/>
                <a:ea typeface="Cambria"/>
                <a:cs typeface="Times New Roman"/>
              </a:rPr>
              <a:t>:</a:t>
            </a:r>
            <a:r>
              <a:rPr lang="en-US" sz="1400">
                <a:latin typeface="Cambria"/>
                <a:ea typeface="Cambria"/>
                <a:cs typeface="Times New Roman"/>
              </a:rPr>
              <a:t> This is the target variable. The histogram likely shows an imbalance in the classes (more non-diabetic cases than diabetic cases), which is common in medical datasets. This imbalance needs to be addressed during model training to avoid biased results.</a:t>
            </a:r>
          </a:p>
          <a:p>
            <a:pPr algn="just" defTabSz="914400">
              <a:buFont typeface="Arial" panose="020B0604020202020204" pitchFamily="34" charset="0"/>
              <a:buChar char="•"/>
            </a:pPr>
            <a:r>
              <a:rPr lang="en-US" sz="1400" b="1" err="1">
                <a:latin typeface="Cambria"/>
                <a:ea typeface="Cambria"/>
                <a:cs typeface="Times New Roman"/>
              </a:rPr>
              <a:t>HighBP</a:t>
            </a:r>
            <a:r>
              <a:rPr lang="en-US" sz="1400" b="1">
                <a:latin typeface="Cambria"/>
                <a:ea typeface="Cambria"/>
                <a:cs typeface="Times New Roman"/>
              </a:rPr>
              <a:t>, </a:t>
            </a:r>
            <a:r>
              <a:rPr lang="en-US" sz="1400" b="1" err="1">
                <a:latin typeface="Cambria"/>
                <a:ea typeface="Cambria"/>
                <a:cs typeface="Times New Roman"/>
              </a:rPr>
              <a:t>HighChol</a:t>
            </a:r>
            <a:r>
              <a:rPr lang="en-US" sz="1400" b="1">
                <a:latin typeface="Cambria"/>
                <a:ea typeface="Cambria"/>
                <a:cs typeface="Times New Roman"/>
              </a:rPr>
              <a:t>, </a:t>
            </a:r>
            <a:r>
              <a:rPr lang="en-US" sz="1400" b="1" err="1">
                <a:latin typeface="Cambria"/>
                <a:ea typeface="Cambria"/>
                <a:cs typeface="Times New Roman"/>
              </a:rPr>
              <a:t>HeartDiseaseorAttack</a:t>
            </a:r>
            <a:r>
              <a:rPr lang="en-US" sz="1400" b="1">
                <a:latin typeface="Cambria"/>
                <a:ea typeface="Cambria"/>
                <a:cs typeface="Times New Roman"/>
              </a:rPr>
              <a:t>, Stroke:</a:t>
            </a:r>
            <a:r>
              <a:rPr lang="en-US" sz="1400">
                <a:latin typeface="Cambria"/>
                <a:ea typeface="Cambria"/>
                <a:cs typeface="Times New Roman"/>
              </a:rPr>
              <a:t> These features likely show a higher proportion of individuals without these conditions compared to those with.</a:t>
            </a:r>
          </a:p>
          <a:p>
            <a:pPr algn="just">
              <a:buFont typeface="Arial" panose="020B0604020202020204" pitchFamily="34" charset="0"/>
              <a:buChar char="•"/>
            </a:pPr>
            <a:r>
              <a:rPr lang="en-US" sz="1400" b="1">
                <a:latin typeface="Cambria"/>
                <a:ea typeface="Cambria"/>
                <a:cs typeface="Times New Roman"/>
              </a:rPr>
              <a:t>Feature Types:</a:t>
            </a:r>
            <a:r>
              <a:rPr lang="en-US" sz="1400">
                <a:latin typeface="Cambria"/>
                <a:ea typeface="Cambria"/>
                <a:cs typeface="Times New Roman"/>
              </a:rPr>
              <a:t> We can identify the types of features: </a:t>
            </a:r>
            <a:r>
              <a:rPr lang="en-US" sz="1400" b="1">
                <a:latin typeface="Cambria"/>
                <a:ea typeface="Cambria"/>
                <a:cs typeface="Times New Roman"/>
              </a:rPr>
              <a:t>Binary:</a:t>
            </a:r>
            <a:r>
              <a:rPr lang="en-US" sz="1400">
                <a:latin typeface="Cambria"/>
                <a:ea typeface="Cambria"/>
                <a:cs typeface="Times New Roman"/>
              </a:rPr>
              <a:t> Features like </a:t>
            </a:r>
            <a:r>
              <a:rPr lang="en-US" sz="1400" err="1">
                <a:latin typeface="Cambria"/>
                <a:ea typeface="Cambria"/>
                <a:cs typeface="Times New Roman"/>
              </a:rPr>
              <a:t>Diabetes_Binary</a:t>
            </a:r>
            <a:r>
              <a:rPr lang="en-US" sz="1400">
                <a:latin typeface="Cambria"/>
                <a:ea typeface="Cambria"/>
                <a:cs typeface="Times New Roman"/>
              </a:rPr>
              <a:t>, Smoker, Stroke, etc., seem to be binary (0/1) variables.</a:t>
            </a:r>
          </a:p>
          <a:p>
            <a:pPr algn="just">
              <a:buFont typeface="Arial" panose="020B0604020202020204" pitchFamily="34" charset="0"/>
              <a:buChar char="•"/>
            </a:pPr>
            <a:r>
              <a:rPr lang="en-US" sz="1400" b="1">
                <a:latin typeface="Cambria"/>
                <a:ea typeface="Cambria"/>
                <a:cs typeface="Times New Roman"/>
              </a:rPr>
              <a:t>Ordinal:</a:t>
            </a:r>
            <a:r>
              <a:rPr lang="en-US" sz="1400">
                <a:latin typeface="Cambria"/>
                <a:ea typeface="Cambria"/>
                <a:cs typeface="Times New Roman"/>
              </a:rPr>
              <a:t> Features like Education and Income likely represent ordinal categories.</a:t>
            </a:r>
          </a:p>
          <a:p>
            <a:pPr algn="just">
              <a:buFont typeface="Arial" panose="020B0604020202020204" pitchFamily="34" charset="0"/>
              <a:buChar char="•"/>
            </a:pPr>
            <a:r>
              <a:rPr lang="en-US" sz="1400" b="1">
                <a:latin typeface="Cambria"/>
                <a:ea typeface="Cambria"/>
                <a:cs typeface="Times New Roman"/>
              </a:rPr>
              <a:t>Continuous:</a:t>
            </a:r>
            <a:r>
              <a:rPr lang="en-US" sz="1400">
                <a:latin typeface="Cambria"/>
                <a:ea typeface="Cambria"/>
                <a:cs typeface="Times New Roman"/>
              </a:rPr>
              <a:t> Features like Age, BMI, </a:t>
            </a:r>
            <a:r>
              <a:rPr lang="en-US" sz="1400" err="1">
                <a:latin typeface="Cambria"/>
                <a:ea typeface="Cambria"/>
                <a:cs typeface="Times New Roman"/>
              </a:rPr>
              <a:t>MentHlth</a:t>
            </a:r>
            <a:r>
              <a:rPr lang="en-US" sz="1400">
                <a:latin typeface="Cambria"/>
                <a:ea typeface="Cambria"/>
                <a:cs typeface="Times New Roman"/>
              </a:rPr>
              <a:t>, </a:t>
            </a:r>
            <a:r>
              <a:rPr lang="en-US" sz="1400" err="1">
                <a:latin typeface="Cambria"/>
                <a:ea typeface="Cambria"/>
                <a:cs typeface="Times New Roman"/>
              </a:rPr>
              <a:t>PhysHlth</a:t>
            </a:r>
            <a:r>
              <a:rPr lang="en-US" sz="1400">
                <a:latin typeface="Cambria"/>
                <a:ea typeface="Cambria"/>
                <a:cs typeface="Times New Roman"/>
              </a:rPr>
              <a:t> seem to be continuous variables.</a:t>
            </a:r>
          </a:p>
          <a:p>
            <a:pPr defTabSz="914400">
              <a:buFont typeface="Arial" panose="020B0604020202020204" pitchFamily="34" charset="0"/>
              <a:buChar char="•"/>
            </a:pPr>
            <a:endParaRPr lang="en-US" sz="1400">
              <a:latin typeface="Cambria"/>
              <a:ea typeface="Cambria"/>
              <a:cs typeface="Times New Roman" panose="02020603050405020304" pitchFamily="18" charset="0"/>
            </a:endParaRPr>
          </a:p>
          <a:p>
            <a:pPr defTabSz="914400">
              <a:buFont typeface="Arial" panose="020B0604020202020204" pitchFamily="34" charset="0"/>
              <a:buChar char="•"/>
            </a:pPr>
            <a:endParaRPr lang="en-US" sz="1400">
              <a:latin typeface="Cambria"/>
              <a:ea typeface="Cambria"/>
              <a:cs typeface="Times New Roman" panose="02020603050405020304" pitchFamily="18" charset="0"/>
            </a:endParaRPr>
          </a:p>
        </p:txBody>
      </p:sp>
      <p:sp>
        <p:nvSpPr>
          <p:cNvPr id="11" name="TextBox 10">
            <a:extLst>
              <a:ext uri="{FF2B5EF4-FFF2-40B4-BE49-F238E27FC236}">
                <a16:creationId xmlns:a16="http://schemas.microsoft.com/office/drawing/2014/main" id="{9B924F96-F98F-9751-31FC-AD2A6326E832}"/>
              </a:ext>
            </a:extLst>
          </p:cNvPr>
          <p:cNvSpPr txBox="1"/>
          <p:nvPr/>
        </p:nvSpPr>
        <p:spPr>
          <a:xfrm>
            <a:off x="8076603" y="6099460"/>
            <a:ext cx="1144929" cy="369332"/>
          </a:xfrm>
          <a:prstGeom prst="rect">
            <a:avLst/>
          </a:prstGeom>
          <a:noFill/>
        </p:spPr>
        <p:txBody>
          <a:bodyPr wrap="none" rtlCol="0">
            <a:spAutoFit/>
          </a:bodyPr>
          <a:lstStyle/>
          <a:p>
            <a:r>
              <a:rPr lang="en-US"/>
              <a:t>Histogram</a:t>
            </a:r>
          </a:p>
        </p:txBody>
      </p:sp>
    </p:spTree>
    <p:extLst>
      <p:ext uri="{BB962C8B-B14F-4D97-AF65-F5344CB8AC3E}">
        <p14:creationId xmlns:p14="http://schemas.microsoft.com/office/powerpoint/2010/main" val="65508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53C2-CA7C-9E8E-A2B9-3F57BC3CCC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88BC68-01D5-1424-00F6-F0D373773B5D}"/>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57390091-55A9-FCE4-0FA5-238A2D22F861}"/>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(Support Vector Machine)</a:t>
            </a:r>
          </a:p>
        </p:txBody>
      </p:sp>
      <p:sp>
        <p:nvSpPr>
          <p:cNvPr id="14" name="Content Placeholder 3">
            <a:extLst>
              <a:ext uri="{FF2B5EF4-FFF2-40B4-BE49-F238E27FC236}">
                <a16:creationId xmlns:a16="http://schemas.microsoft.com/office/drawing/2014/main" id="{6C16ABBD-C6C0-B9CD-14FF-C5B491209DC1}"/>
              </a:ext>
            </a:extLst>
          </p:cNvPr>
          <p:cNvSpPr txBox="1">
            <a:spLocks/>
          </p:cNvSpPr>
          <p:nvPr/>
        </p:nvSpPr>
        <p:spPr>
          <a:xfrm>
            <a:off x="337598" y="626929"/>
            <a:ext cx="6170778" cy="5852452"/>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lang="en-US" sz="1000" b="1">
                <a:latin typeface="Cambria"/>
                <a:ea typeface="Cambria"/>
                <a:cs typeface="Times New Roman"/>
              </a:rPr>
              <a:t>SVM Model: </a:t>
            </a:r>
          </a:p>
          <a:p>
            <a:pPr lvl="1" algn="just" defTabSz="914400">
              <a:buFont typeface="Arial" panose="020B0604020202020204" pitchFamily="34" charset="0"/>
              <a:buChar char="•"/>
            </a:pPr>
            <a:r>
              <a:rPr kumimoji="0" lang="en-US" altLang="en-US" sz="1000" b="0" i="0" u="none" strike="noStrike" cap="none" normalizeH="0" baseline="0">
                <a:ln>
                  <a:noFill/>
                </a:ln>
                <a:effectLst/>
                <a:latin typeface="Cambria"/>
                <a:ea typeface="Cambria"/>
                <a:cs typeface="Times New Roman"/>
              </a:rPr>
              <a:t>The kernel=</a:t>
            </a:r>
            <a:r>
              <a:rPr kumimoji="0" lang="en-US" altLang="en-US" sz="1000" b="1" i="0" u="none" strike="noStrike" cap="none" normalizeH="0" baseline="0">
                <a:ln>
                  <a:noFill/>
                </a:ln>
                <a:effectLst/>
                <a:latin typeface="Cambria"/>
                <a:ea typeface="Cambria"/>
                <a:cs typeface="Times New Roman"/>
              </a:rPr>
              <a:t>'linear</a:t>
            </a:r>
            <a:r>
              <a:rPr kumimoji="0" lang="en-US" altLang="en-US" sz="1000" b="0" i="0" u="none" strike="noStrike" cap="none" normalizeH="0" baseline="0">
                <a:ln>
                  <a:noFill/>
                </a:ln>
                <a:effectLst/>
                <a:latin typeface="Cambria"/>
                <a:ea typeface="Cambria"/>
                <a:cs typeface="Times New Roman"/>
              </a:rPr>
              <a:t>' argument specifies that a linear kernel is used for the SVM. This is suitable for linearly separable data. </a:t>
            </a:r>
            <a:endParaRPr lang="en-US" altLang="en-US" sz="1000" b="0" i="0" u="none" strike="noStrike" cap="none" normalizeH="0" baseline="0">
              <a:ln>
                <a:noFill/>
              </a:ln>
              <a:effectLst/>
              <a:latin typeface="Cambria"/>
              <a:ea typeface="Cambria"/>
              <a:cs typeface="Times New Roman"/>
            </a:endParaRPr>
          </a:p>
          <a:p>
            <a:pPr lvl="1" algn="just" defTabSz="914400">
              <a:buFont typeface="Arial" panose="020B0604020202020204" pitchFamily="34" charset="0"/>
              <a:buChar char="•"/>
            </a:pPr>
            <a:r>
              <a:rPr kumimoji="0" lang="en-US" altLang="en-US" sz="1000" b="0" i="0" u="none" strike="noStrike" cap="none" normalizeH="0" baseline="0">
                <a:ln>
                  <a:noFill/>
                </a:ln>
                <a:effectLst/>
                <a:latin typeface="Cambria"/>
                <a:ea typeface="Cambria"/>
                <a:cs typeface="Times New Roman"/>
              </a:rPr>
              <a:t>probability=True enables the model to estimate class probabilities, which is useful for tasks like calculating AUC.</a:t>
            </a:r>
            <a:endParaRPr lang="en-US" altLang="en-US" sz="1000" b="0" i="0" u="none" strike="noStrike" cap="none" normalizeH="0" baseline="0">
              <a:ln>
                <a:noFill/>
              </a:ln>
              <a:effectLst/>
              <a:latin typeface="Cambria"/>
              <a:ea typeface="Cambria"/>
              <a:cs typeface="Times New Roman"/>
            </a:endParaRPr>
          </a:p>
          <a:p>
            <a:pPr algn="just" defTabSz="914400">
              <a:buFont typeface="Arial" panose="020B0604020202020204" pitchFamily="34" charset="0"/>
              <a:buChar char="•"/>
            </a:pPr>
            <a:r>
              <a:rPr kumimoji="0" lang="en-US" altLang="en-US" sz="1000" b="1" i="0" u="none" strike="noStrike" cap="none" normalizeH="0" baseline="0">
                <a:ln>
                  <a:noFill/>
                </a:ln>
                <a:effectLst/>
                <a:latin typeface="Cambria"/>
                <a:ea typeface="Cambria"/>
                <a:cs typeface="Times New Roman"/>
              </a:rPr>
              <a:t>Performance Metrics:</a:t>
            </a:r>
            <a:endParaRPr lang="en-US" altLang="en-US" sz="1000">
              <a:latin typeface="Cambria"/>
              <a:ea typeface="Cambria"/>
              <a:cs typeface="Times New Roman"/>
            </a:endParaRPr>
          </a:p>
          <a:p>
            <a:pPr lvl="1" algn="just" defTabSz="914400">
              <a:buFont typeface="Arial" panose="020B0604020202020204" pitchFamily="34" charset="0"/>
              <a:buChar char="•"/>
            </a:pPr>
            <a:r>
              <a:rPr kumimoji="0" lang="en-US" altLang="en-US" sz="1000" b="1" i="0" u="none" strike="noStrike" cap="none" normalizeH="0" baseline="0">
                <a:ln>
                  <a:noFill/>
                </a:ln>
                <a:effectLst/>
                <a:latin typeface="Cambria"/>
                <a:ea typeface="Cambria"/>
                <a:cs typeface="Times New Roman"/>
              </a:rPr>
              <a:t>Accuracy:</a:t>
            </a:r>
            <a:r>
              <a:rPr kumimoji="0" lang="en-US" altLang="en-US" sz="1000" b="0" i="0" u="none" strike="noStrike" cap="none" normalizeH="0" baseline="0">
                <a:ln>
                  <a:noFill/>
                </a:ln>
                <a:effectLst/>
                <a:latin typeface="Cambria"/>
                <a:ea typeface="Cambria"/>
                <a:cs typeface="Times New Roman"/>
              </a:rPr>
              <a:t> The proportion of correctly classified instances. In this case, the accuracy is around 0.738, i.e. 73.8%. Is important when classes are balanced and </a:t>
            </a:r>
            <a:r>
              <a:rPr lang="en-US" altLang="en-US" sz="1000">
                <a:latin typeface="Cambria"/>
                <a:ea typeface="Cambria"/>
                <a:cs typeface="Times New Roman"/>
              </a:rPr>
              <a:t>False Positives and False Negatives carry similar consequences.</a:t>
            </a:r>
            <a:endParaRPr lang="en-US" altLang="en-US" sz="1000" b="0" i="0" u="none" strike="noStrike" cap="none" normalizeH="0" baseline="0">
              <a:ln>
                <a:noFill/>
              </a:ln>
              <a:effectLst/>
              <a:latin typeface="Cambria"/>
              <a:ea typeface="Cambria"/>
              <a:cs typeface="Times New Roman"/>
            </a:endParaRPr>
          </a:p>
          <a:p>
            <a:pPr lvl="1" algn="just" defTabSz="914400">
              <a:buFont typeface="Arial" panose="020B0604020202020204" pitchFamily="34" charset="0"/>
              <a:buChar char="•"/>
            </a:pPr>
            <a:r>
              <a:rPr kumimoji="0" lang="en-US" altLang="en-US" sz="1000" b="1" i="0" u="none" strike="noStrike" cap="none" normalizeH="0" baseline="0">
                <a:ln>
                  <a:noFill/>
                </a:ln>
                <a:effectLst/>
                <a:latin typeface="Cambria"/>
                <a:ea typeface="Cambria"/>
                <a:cs typeface="Times New Roman"/>
              </a:rPr>
              <a:t>Precision:</a:t>
            </a:r>
            <a:r>
              <a:rPr kumimoji="0" lang="en-US" altLang="en-US" sz="1000" b="0" i="0" u="none" strike="noStrike" cap="none" normalizeH="0" baseline="0">
                <a:ln>
                  <a:noFill/>
                </a:ln>
                <a:effectLst/>
                <a:latin typeface="Cambria"/>
                <a:ea typeface="Cambria"/>
                <a:cs typeface="Times New Roman"/>
              </a:rPr>
              <a:t> </a:t>
            </a:r>
            <a:r>
              <a:rPr lang="en-US" sz="1000">
                <a:latin typeface="Cambria"/>
                <a:ea typeface="Cambria"/>
                <a:cs typeface="Times New Roman"/>
              </a:rPr>
              <a:t>Precision measures how many of the instances predicted as positive are actually positive. </a:t>
            </a:r>
            <a:r>
              <a:rPr kumimoji="0" lang="en-US" altLang="en-US" sz="1000" b="0" i="0" u="none" strike="noStrike" cap="none" normalizeH="0" baseline="0">
                <a:ln>
                  <a:noFill/>
                </a:ln>
                <a:effectLst/>
                <a:latin typeface="Cambria"/>
                <a:ea typeface="Cambria"/>
                <a:cs typeface="Times New Roman"/>
              </a:rPr>
              <a:t>It's around 0.706 i.e. </a:t>
            </a:r>
            <a:r>
              <a:rPr kumimoji="0" lang="en-US" altLang="en-US" sz="1000" b="1" i="0" u="none" strike="noStrike" cap="none" normalizeH="0" baseline="0">
                <a:ln>
                  <a:noFill/>
                </a:ln>
                <a:effectLst/>
                <a:latin typeface="Cambria"/>
                <a:ea typeface="Cambria"/>
                <a:cs typeface="Times New Roman"/>
              </a:rPr>
              <a:t>70.6%</a:t>
            </a:r>
            <a:r>
              <a:rPr kumimoji="0" lang="en-US" altLang="en-US" sz="1000" b="0" i="0" u="none" strike="noStrike" cap="none" normalizeH="0" baseline="0">
                <a:ln>
                  <a:noFill/>
                </a:ln>
                <a:effectLst/>
                <a:latin typeface="Cambria"/>
                <a:ea typeface="Cambria"/>
                <a:cs typeface="Times New Roman"/>
              </a:rPr>
              <a:t> Is </a:t>
            </a:r>
            <a:r>
              <a:rPr kumimoji="0" lang="en-US" altLang="en-US" sz="1000" b="0" i="0" u="sng" strike="noStrike" cap="none" normalizeH="0" baseline="0">
                <a:ln>
                  <a:noFill/>
                </a:ln>
                <a:effectLst/>
                <a:latin typeface="Cambria"/>
                <a:ea typeface="Cambria"/>
                <a:cs typeface="Times New Roman"/>
              </a:rPr>
              <a:t>important when False Positive is more critical,</a:t>
            </a:r>
            <a:endParaRPr lang="en-US" altLang="en-US" sz="1000" b="0" i="0" u="sng" strike="noStrike" cap="none" normalizeH="0" baseline="0">
              <a:ln>
                <a:noFill/>
              </a:ln>
              <a:effectLst/>
              <a:latin typeface="Cambria"/>
              <a:ea typeface="Cambria"/>
              <a:cs typeface="Times New Roman"/>
            </a:endParaRPr>
          </a:p>
          <a:p>
            <a:pPr lvl="1" algn="just" defTabSz="914400">
              <a:buFont typeface="Arial" panose="020B0604020202020204" pitchFamily="34" charset="0"/>
              <a:buChar char="•"/>
            </a:pPr>
            <a:r>
              <a:rPr kumimoji="0" lang="en-US" altLang="en-US" sz="1000" b="1" i="0" u="none" strike="noStrike" cap="none" normalizeH="0" baseline="0">
                <a:ln>
                  <a:noFill/>
                </a:ln>
                <a:effectLst/>
                <a:latin typeface="Cambria"/>
                <a:ea typeface="Cambria"/>
                <a:cs typeface="Times New Roman"/>
              </a:rPr>
              <a:t>Recall:</a:t>
            </a:r>
            <a:r>
              <a:rPr kumimoji="0" lang="en-US" altLang="en-US" sz="1000" b="0" i="0" u="none" strike="noStrike" cap="none" normalizeH="0" baseline="0">
                <a:ln>
                  <a:noFill/>
                </a:ln>
                <a:effectLst/>
                <a:latin typeface="Cambria"/>
                <a:ea typeface="Cambria"/>
                <a:cs typeface="Times New Roman"/>
              </a:rPr>
              <a:t> </a:t>
            </a:r>
            <a:r>
              <a:rPr lang="en-US" sz="1000">
                <a:latin typeface="Cambria"/>
                <a:ea typeface="Cambria"/>
                <a:cs typeface="Times New Roman"/>
              </a:rPr>
              <a:t>Recall quantifies the proportion of actual positive instances correctly identified by the model. </a:t>
            </a:r>
            <a:r>
              <a:rPr kumimoji="0" lang="en-US" altLang="en-US" sz="1000" b="0" i="0" u="none" strike="noStrike" cap="none" normalizeH="0" baseline="0">
                <a:ln>
                  <a:noFill/>
                </a:ln>
                <a:effectLst/>
                <a:latin typeface="Cambria"/>
                <a:ea typeface="Cambria"/>
                <a:cs typeface="Times New Roman"/>
              </a:rPr>
              <a:t>It's around 0.736 i.e. </a:t>
            </a:r>
            <a:r>
              <a:rPr kumimoji="0" lang="en-US" altLang="en-US" sz="1000" b="1" i="0" u="none" strike="noStrike" cap="none" normalizeH="0" baseline="0">
                <a:ln>
                  <a:noFill/>
                </a:ln>
                <a:effectLst/>
                <a:latin typeface="Cambria"/>
                <a:ea typeface="Cambria"/>
                <a:cs typeface="Times New Roman"/>
              </a:rPr>
              <a:t>73.6% </a:t>
            </a:r>
            <a:r>
              <a:rPr lang="en-US" altLang="en-US" sz="1000">
                <a:latin typeface="Cambria"/>
                <a:ea typeface="Cambria"/>
                <a:cs typeface="Times New Roman"/>
              </a:rPr>
              <a:t>Is important </a:t>
            </a:r>
            <a:r>
              <a:rPr lang="en-US" altLang="en-US" sz="1000" b="1" u="sng">
                <a:solidFill>
                  <a:srgbClr val="0070C0"/>
                </a:solidFill>
                <a:latin typeface="Cambria"/>
                <a:ea typeface="Cambria"/>
                <a:cs typeface="Times New Roman"/>
              </a:rPr>
              <a:t>when False Negatives are more critical </a:t>
            </a:r>
            <a:r>
              <a:rPr lang="en-US" altLang="en-US" sz="1000">
                <a:latin typeface="Cambria"/>
                <a:ea typeface="Cambria"/>
                <a:cs typeface="Times New Roman"/>
              </a:rPr>
              <a:t>e.g. Medical diagnosis</a:t>
            </a:r>
            <a:endParaRPr lang="en-US" altLang="en-US" sz="1000" i="0" u="none" strike="noStrike" cap="none" normalizeH="0" baseline="0">
              <a:ln>
                <a:noFill/>
              </a:ln>
              <a:solidFill>
                <a:schemeClr val="tx1"/>
              </a:solidFill>
              <a:effectLst/>
              <a:latin typeface="Cambria"/>
              <a:ea typeface="Cambria"/>
              <a:cs typeface="Times New Roman"/>
            </a:endParaRPr>
          </a:p>
          <a:p>
            <a:pPr lvl="1" algn="just" defTabSz="914400">
              <a:buFont typeface="Arial" panose="020B0604020202020204" pitchFamily="34" charset="0"/>
              <a:buChar char="•"/>
            </a:pPr>
            <a:r>
              <a:rPr kumimoji="0" lang="en-US" altLang="en-US" sz="1000" b="1" i="0" u="none" strike="noStrike" cap="none" normalizeH="0" baseline="0">
                <a:ln>
                  <a:noFill/>
                </a:ln>
                <a:effectLst/>
                <a:latin typeface="Cambria"/>
                <a:ea typeface="Cambria"/>
                <a:cs typeface="Times New Roman"/>
              </a:rPr>
              <a:t>F1-score:</a:t>
            </a:r>
            <a:r>
              <a:rPr kumimoji="0" lang="en-US" altLang="en-US" sz="1000" b="0" i="0" u="none" strike="noStrike" cap="none" normalizeH="0" baseline="0">
                <a:ln>
                  <a:noFill/>
                </a:ln>
                <a:effectLst/>
                <a:latin typeface="Cambria"/>
                <a:ea typeface="Cambria"/>
                <a:cs typeface="Times New Roman"/>
              </a:rPr>
              <a:t> The harmonic mean of precision and recall, providing a balance between the two. It's around 0.721 i.e. </a:t>
            </a:r>
            <a:r>
              <a:rPr kumimoji="0" lang="en-US" altLang="en-US" sz="1000" b="1" i="0" u="none" strike="noStrike" cap="none" normalizeH="0" baseline="0">
                <a:ln>
                  <a:noFill/>
                </a:ln>
                <a:effectLst/>
                <a:latin typeface="Cambria"/>
                <a:ea typeface="Cambria"/>
                <a:cs typeface="Times New Roman"/>
              </a:rPr>
              <a:t>72.1%</a:t>
            </a:r>
            <a:r>
              <a:rPr kumimoji="0" lang="en-US" altLang="en-US" sz="1000" b="0" i="0" u="none" strike="noStrike" cap="none" normalizeH="0" baseline="0">
                <a:ln>
                  <a:noFill/>
                </a:ln>
                <a:effectLst/>
                <a:latin typeface="Cambria"/>
                <a:ea typeface="Cambria"/>
                <a:cs typeface="Times New Roman"/>
              </a:rPr>
              <a:t> </a:t>
            </a:r>
            <a:r>
              <a:rPr lang="en-US" altLang="en-US" sz="1000" u="sng">
                <a:latin typeface="Cambria"/>
                <a:ea typeface="Cambria"/>
                <a:cs typeface="Times New Roman"/>
              </a:rPr>
              <a:t>Is more important when dataset is unbalanced</a:t>
            </a:r>
            <a:r>
              <a:rPr lang="en-US" altLang="en-US" sz="1000">
                <a:latin typeface="Cambria"/>
                <a:ea typeface="Cambria"/>
                <a:cs typeface="Times New Roman"/>
              </a:rPr>
              <a:t>. </a:t>
            </a:r>
            <a:r>
              <a:rPr kumimoji="0" lang="en-US" altLang="en-US" sz="1000" b="0" i="0" u="none" strike="noStrike" cap="none" normalizeH="0" baseline="0">
                <a:ln>
                  <a:noFill/>
                </a:ln>
                <a:effectLst/>
                <a:latin typeface="Cambria"/>
                <a:ea typeface="Cambria"/>
                <a:cs typeface="Times New Roman"/>
              </a:rPr>
              <a:t>However, for a nearly balanced data in our project, so, it’s not crucial here. </a:t>
            </a:r>
            <a:endParaRPr lang="en-US" altLang="en-US" sz="1000" b="0" i="0" u="none" strike="noStrike" cap="none" normalizeH="0" baseline="0">
              <a:ln>
                <a:noFill/>
              </a:ln>
              <a:effectLst/>
              <a:latin typeface="Cambria"/>
              <a:ea typeface="Cambria"/>
              <a:cs typeface="Times New Roman"/>
            </a:endParaRPr>
          </a:p>
          <a:p>
            <a:pPr lvl="1" algn="just" defTabSz="914400">
              <a:buFont typeface="Arial" panose="020B0604020202020204" pitchFamily="34" charset="0"/>
              <a:buChar char="•"/>
            </a:pPr>
            <a:r>
              <a:rPr kumimoji="0" lang="en-US" altLang="en-US" sz="1000" b="1" i="0" u="none" strike="noStrike" cap="none" normalizeH="0" baseline="0">
                <a:ln>
                  <a:noFill/>
                </a:ln>
                <a:effectLst/>
                <a:latin typeface="Cambria"/>
                <a:ea typeface="Cambria"/>
                <a:cs typeface="Times New Roman"/>
              </a:rPr>
              <a:t>AUC (Area Under the ROC Curve):</a:t>
            </a:r>
            <a:r>
              <a:rPr kumimoji="0" lang="en-US" altLang="en-US" sz="1000" b="0" i="0" u="none" strike="noStrike" cap="none" normalizeH="0" baseline="0">
                <a:ln>
                  <a:noFill/>
                </a:ln>
                <a:effectLst/>
                <a:latin typeface="Cambria"/>
                <a:ea typeface="Cambria"/>
                <a:cs typeface="Times New Roman"/>
              </a:rPr>
              <a:t> A measure of the model's ability to distinguish between positive and negative classes. It's around </a:t>
            </a:r>
            <a:r>
              <a:rPr kumimoji="0" lang="en-US" altLang="en-US" sz="1000" b="1" i="0" u="none" strike="noStrike" cap="none" normalizeH="0" baseline="0">
                <a:ln>
                  <a:noFill/>
                </a:ln>
                <a:effectLst/>
                <a:latin typeface="Cambria"/>
                <a:ea typeface="Cambria"/>
                <a:cs typeface="Times New Roman"/>
              </a:rPr>
              <a:t>0.815 i.e. 81.5%</a:t>
            </a:r>
            <a:endParaRPr lang="en-US" altLang="en-US" sz="1000" b="1" i="0" u="none" strike="noStrike" cap="none" normalizeH="0" baseline="0">
              <a:ln>
                <a:noFill/>
              </a:ln>
              <a:effectLst/>
              <a:latin typeface="Cambria"/>
              <a:ea typeface="Cambria"/>
              <a:cs typeface="Times New Roman"/>
            </a:endParaRPr>
          </a:p>
          <a:p>
            <a:pPr lvl="1" algn="just" defTabSz="914400">
              <a:buFont typeface="Arial" panose="020B0604020202020204" pitchFamily="34" charset="0"/>
              <a:buChar char="•"/>
            </a:pPr>
            <a:r>
              <a:rPr lang="en-US" sz="1000" b="1">
                <a:solidFill>
                  <a:srgbClr val="00B050"/>
                </a:solidFill>
                <a:latin typeface="Cambria"/>
                <a:ea typeface="Cambria"/>
                <a:cs typeface="Times New Roman"/>
              </a:rPr>
              <a:t>Conclusion: </a:t>
            </a:r>
            <a:r>
              <a:rPr lang="en-US" sz="1000">
                <a:latin typeface="Cambria"/>
                <a:ea typeface="Cambria"/>
                <a:cs typeface="Times New Roman"/>
              </a:rPr>
              <a:t>AUC-ROC evaluates the model across all possible thresholds, providing a more comprehensive view of performance compared to metrics like accuracy, which depend on a specific threshold.</a:t>
            </a:r>
          </a:p>
          <a:p>
            <a:pPr lvl="1" algn="just" defTabSz="914400">
              <a:buFont typeface="Arial" panose="020B0604020202020204" pitchFamily="34" charset="0"/>
              <a:buChar char="•"/>
            </a:pPr>
            <a:r>
              <a:rPr lang="en-US" sz="1000" b="1">
                <a:latin typeface="Cambria"/>
                <a:ea typeface="Cambria"/>
                <a:cs typeface="Times New Roman"/>
              </a:rPr>
              <a:t>Confusion Matrix:</a:t>
            </a:r>
          </a:p>
          <a:p>
            <a:pPr lvl="2" algn="just" defTabSz="914400">
              <a:buFont typeface="Arial" panose="020B0604020202020204" pitchFamily="34" charset="0"/>
              <a:buChar char="•"/>
            </a:pPr>
            <a:r>
              <a:rPr lang="en-US" sz="1000" b="1">
                <a:latin typeface="Cambria"/>
                <a:ea typeface="Cambria"/>
                <a:cs typeface="Times New Roman"/>
              </a:rPr>
              <a:t>True Positive (TP):</a:t>
            </a:r>
            <a:r>
              <a:rPr lang="en-US" sz="1000">
                <a:latin typeface="Cambria"/>
                <a:ea typeface="Cambria"/>
                <a:cs typeface="Times New Roman"/>
              </a:rPr>
              <a:t> 3391 - The model correctly predicted the positive class (1.0) for 3391 instances.</a:t>
            </a:r>
          </a:p>
          <a:p>
            <a:pPr lvl="2" algn="just" defTabSz="914400">
              <a:buFont typeface="Arial" panose="020B0604020202020204" pitchFamily="34" charset="0"/>
              <a:buChar char="•"/>
            </a:pPr>
            <a:r>
              <a:rPr lang="en-US" sz="1000" b="1">
                <a:latin typeface="Cambria"/>
                <a:ea typeface="Cambria"/>
                <a:cs typeface="Times New Roman"/>
              </a:rPr>
              <a:t>True Negative (TN):</a:t>
            </a:r>
            <a:r>
              <a:rPr lang="en-US" sz="1000">
                <a:latin typeface="Cambria"/>
                <a:ea typeface="Cambria"/>
                <a:cs typeface="Times New Roman"/>
              </a:rPr>
              <a:t> 4018 - The model correctly predicted the negative class (0.0) for 4018 instances.</a:t>
            </a:r>
          </a:p>
          <a:p>
            <a:pPr lvl="2" algn="just" defTabSz="914400">
              <a:buFont typeface="Arial" panose="020B0604020202020204" pitchFamily="34" charset="0"/>
              <a:buChar char="•"/>
            </a:pPr>
            <a:r>
              <a:rPr lang="en-US" sz="1000" b="1">
                <a:latin typeface="Cambria"/>
                <a:ea typeface="Cambria"/>
                <a:cs typeface="Times New Roman"/>
              </a:rPr>
              <a:t>False Positive (FP):</a:t>
            </a:r>
            <a:r>
              <a:rPr lang="en-US" sz="1000">
                <a:latin typeface="Cambria"/>
                <a:ea typeface="Cambria"/>
                <a:cs typeface="Times New Roman"/>
              </a:rPr>
              <a:t> 1410 - The model incorrectly predicted the positive class (1.0) when the actual class was negative (0.0). These are also known as Type I errors.</a:t>
            </a:r>
          </a:p>
          <a:p>
            <a:pPr lvl="2" algn="just" defTabSz="914400">
              <a:buFont typeface="Arial" panose="020B0604020202020204" pitchFamily="34" charset="0"/>
              <a:buChar char="•"/>
            </a:pPr>
            <a:r>
              <a:rPr lang="en-US" sz="1000" b="1">
                <a:latin typeface="Cambria"/>
                <a:ea typeface="Cambria"/>
                <a:cs typeface="Times New Roman"/>
              </a:rPr>
              <a:t>False Negative (FN):</a:t>
            </a:r>
            <a:r>
              <a:rPr lang="en-US" sz="1000">
                <a:latin typeface="Cambria"/>
                <a:ea typeface="Cambria"/>
                <a:cs typeface="Times New Roman"/>
              </a:rPr>
              <a:t> 1214 - The model incorrectly predicted the negative class (0.0) when the actual class was positive (1.0). These are also known as Type II errors.</a:t>
            </a:r>
          </a:p>
        </p:txBody>
      </p:sp>
      <p:pic>
        <p:nvPicPr>
          <p:cNvPr id="18" name="Picture 17">
            <a:extLst>
              <a:ext uri="{FF2B5EF4-FFF2-40B4-BE49-F238E27FC236}">
                <a16:creationId xmlns:a16="http://schemas.microsoft.com/office/drawing/2014/main" id="{EF60A779-225E-65E1-63EA-66A97BED19E2}"/>
              </a:ext>
            </a:extLst>
          </p:cNvPr>
          <p:cNvPicPr>
            <a:picLocks noChangeAspect="1"/>
          </p:cNvPicPr>
          <p:nvPr/>
        </p:nvPicPr>
        <p:blipFill>
          <a:blip r:embed="rId2"/>
          <a:stretch>
            <a:fillRect/>
          </a:stretch>
        </p:blipFill>
        <p:spPr>
          <a:xfrm>
            <a:off x="9452438" y="3724024"/>
            <a:ext cx="2666675" cy="2552816"/>
          </a:xfrm>
          <a:prstGeom prst="rect">
            <a:avLst/>
          </a:prstGeom>
          <a:ln>
            <a:solidFill>
              <a:schemeClr val="accent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C18C486-A303-C766-6C94-5B2C34D8E665}"/>
              </a:ext>
            </a:extLst>
          </p:cNvPr>
          <p:cNvPicPr>
            <a:picLocks noChangeAspect="1"/>
          </p:cNvPicPr>
          <p:nvPr/>
        </p:nvPicPr>
        <p:blipFill>
          <a:blip r:embed="rId3"/>
          <a:stretch>
            <a:fillRect/>
          </a:stretch>
        </p:blipFill>
        <p:spPr>
          <a:xfrm>
            <a:off x="8054377" y="42395"/>
            <a:ext cx="4064736" cy="3541818"/>
          </a:xfrm>
          <a:prstGeom prst="rect">
            <a:avLst/>
          </a:prstGeom>
          <a:ln>
            <a:solidFill>
              <a:schemeClr val="accent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DEAE41C-9F5D-B5FD-3AF8-789003FBDC05}"/>
              </a:ext>
            </a:extLst>
          </p:cNvPr>
          <p:cNvPicPr>
            <a:picLocks noChangeAspect="1"/>
          </p:cNvPicPr>
          <p:nvPr/>
        </p:nvPicPr>
        <p:blipFill>
          <a:blip r:embed="rId4"/>
          <a:stretch>
            <a:fillRect/>
          </a:stretch>
        </p:blipFill>
        <p:spPr>
          <a:xfrm>
            <a:off x="6631987" y="3707936"/>
            <a:ext cx="2820451" cy="2552816"/>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24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FD2BC6-F920-ACBE-13E0-9AA179BB36D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FA0C4F2-D03C-E70B-C253-FB9F274C16FB}"/>
              </a:ext>
            </a:extLst>
          </p:cNvPr>
          <p:cNvSpPr>
            <a:spLocks noGrp="1"/>
          </p:cNvSpPr>
          <p:nvPr>
            <p:ph idx="1"/>
          </p:nvPr>
        </p:nvSpPr>
        <p:spPr>
          <a:xfrm>
            <a:off x="337598" y="1071749"/>
            <a:ext cx="3915032" cy="3769833"/>
          </a:xfrm>
        </p:spPr>
        <p:txBody>
          <a:bodyPr vert="horz" lIns="91440" tIns="45720" rIns="91440" bIns="45720" rtlCol="0" anchor="ctr">
            <a:normAutofit/>
          </a:bodyPr>
          <a:lstStyle/>
          <a:p>
            <a:pPr marL="0" indent="0" defTabSz="914400">
              <a:buNone/>
              <a:defRPr b="1"/>
            </a:pPr>
            <a:endParaRPr lang="en-US" sz="2000">
              <a:effectLst/>
              <a:latin typeface="+mn-lt"/>
            </a:endParaRPr>
          </a:p>
          <a:p>
            <a:pPr marL="0" defTabSz="914400">
              <a:buFont typeface="Arial" panose="020B0604020202020204" pitchFamily="34" charset="0"/>
              <a:buChar char="•"/>
            </a:pPr>
            <a:endParaRPr lang="en-US" sz="2000">
              <a:latin typeface="+mn-lt"/>
            </a:endParaRPr>
          </a:p>
        </p:txBody>
      </p:sp>
      <p:sp>
        <p:nvSpPr>
          <p:cNvPr id="25" name="Rectangle 2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with a line&#10;&#10;Description automatically generated">
            <a:extLst>
              <a:ext uri="{FF2B5EF4-FFF2-40B4-BE49-F238E27FC236}">
                <a16:creationId xmlns:a16="http://schemas.microsoft.com/office/drawing/2014/main" id="{E03E77BB-B36F-4C7F-9467-70E5D928F655}"/>
              </a:ext>
            </a:extLst>
          </p:cNvPr>
          <p:cNvPicPr>
            <a:picLocks noChangeAspect="1"/>
          </p:cNvPicPr>
          <p:nvPr/>
        </p:nvPicPr>
        <p:blipFill>
          <a:blip r:embed="rId2"/>
          <a:stretch>
            <a:fillRect/>
          </a:stretch>
        </p:blipFill>
        <p:spPr>
          <a:xfrm>
            <a:off x="4677034" y="985516"/>
            <a:ext cx="3641587" cy="2758502"/>
          </a:xfrm>
          <a:prstGeom prst="rect">
            <a:avLst/>
          </a:prstGeom>
          <a:ln>
            <a:solidFill>
              <a:schemeClr val="accent1"/>
            </a:solidFill>
          </a:ln>
        </p:spPr>
      </p:pic>
      <p:pic>
        <p:nvPicPr>
          <p:cNvPr id="12" name="Picture 11" descr="A diagram of a cluster of dots&#10;&#10;Description automatically generated">
            <a:extLst>
              <a:ext uri="{FF2B5EF4-FFF2-40B4-BE49-F238E27FC236}">
                <a16:creationId xmlns:a16="http://schemas.microsoft.com/office/drawing/2014/main" id="{0CF2DDA7-F1DA-BD77-4E66-659619005F7B}"/>
              </a:ext>
            </a:extLst>
          </p:cNvPr>
          <p:cNvPicPr>
            <a:picLocks noChangeAspect="1"/>
          </p:cNvPicPr>
          <p:nvPr/>
        </p:nvPicPr>
        <p:blipFill>
          <a:blip r:embed="rId3"/>
          <a:stretch>
            <a:fillRect/>
          </a:stretch>
        </p:blipFill>
        <p:spPr>
          <a:xfrm>
            <a:off x="8404403" y="996022"/>
            <a:ext cx="3701814" cy="2747996"/>
          </a:xfrm>
          <a:prstGeom prst="rect">
            <a:avLst/>
          </a:prstGeom>
          <a:ln>
            <a:solidFill>
              <a:schemeClr val="accent1"/>
            </a:solidFill>
          </a:ln>
        </p:spPr>
      </p:pic>
      <p:pic>
        <p:nvPicPr>
          <p:cNvPr id="14" name="Picture 13" descr="A group of colorful dots&#10;&#10;Description automatically generated">
            <a:extLst>
              <a:ext uri="{FF2B5EF4-FFF2-40B4-BE49-F238E27FC236}">
                <a16:creationId xmlns:a16="http://schemas.microsoft.com/office/drawing/2014/main" id="{D63370B5-8350-AD37-B307-2FD517C3F950}"/>
              </a:ext>
            </a:extLst>
          </p:cNvPr>
          <p:cNvPicPr>
            <a:picLocks noChangeAspect="1"/>
          </p:cNvPicPr>
          <p:nvPr/>
        </p:nvPicPr>
        <p:blipFill>
          <a:blip r:embed="rId4"/>
          <a:stretch>
            <a:fillRect/>
          </a:stretch>
        </p:blipFill>
        <p:spPr>
          <a:xfrm>
            <a:off x="8408884" y="3862166"/>
            <a:ext cx="3697333" cy="2273216"/>
          </a:xfrm>
          <a:prstGeom prst="rect">
            <a:avLst/>
          </a:prstGeom>
          <a:ln>
            <a:solidFill>
              <a:schemeClr val="accent1"/>
            </a:solidFill>
          </a:ln>
        </p:spPr>
      </p:pic>
      <p:pic>
        <p:nvPicPr>
          <p:cNvPr id="16" name="Picture 15" descr="A graph with a line&#10;&#10;Description automatically generated">
            <a:extLst>
              <a:ext uri="{FF2B5EF4-FFF2-40B4-BE49-F238E27FC236}">
                <a16:creationId xmlns:a16="http://schemas.microsoft.com/office/drawing/2014/main" id="{86B7C3A5-55EB-F320-D1AB-13C59C073544}"/>
              </a:ext>
            </a:extLst>
          </p:cNvPr>
          <p:cNvPicPr>
            <a:picLocks noChangeAspect="1"/>
          </p:cNvPicPr>
          <p:nvPr/>
        </p:nvPicPr>
        <p:blipFill>
          <a:blip r:embed="rId5"/>
          <a:stretch>
            <a:fillRect/>
          </a:stretch>
        </p:blipFill>
        <p:spPr>
          <a:xfrm>
            <a:off x="4677034" y="3848712"/>
            <a:ext cx="3641587" cy="2286670"/>
          </a:xfrm>
          <a:prstGeom prst="rect">
            <a:avLst/>
          </a:prstGeom>
          <a:ln>
            <a:solidFill>
              <a:schemeClr val="accent1"/>
            </a:solidFill>
          </a:ln>
        </p:spPr>
      </p:pic>
      <p:sp>
        <p:nvSpPr>
          <p:cNvPr id="3" name="Slide Number Placeholder 2">
            <a:extLst>
              <a:ext uri="{FF2B5EF4-FFF2-40B4-BE49-F238E27FC236}">
                <a16:creationId xmlns:a16="http://schemas.microsoft.com/office/drawing/2014/main" id="{07E15841-0211-1750-7622-A88DD43BEBE0}"/>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solidFill>
                <a:effectLst/>
                <a:uLnTx/>
                <a:uFillTx/>
                <a:latin typeface="+mn-lt"/>
              </a:rPr>
              <a:pPr marR="0" lvl="0" indent="0" defTabSz="914400" fontAlgn="auto">
                <a:spcBef>
                  <a:spcPts val="0"/>
                </a:spcBef>
                <a:spcAft>
                  <a:spcPts val="600"/>
                </a:spcAft>
                <a:buClrTx/>
                <a:buSzTx/>
                <a:buFontTx/>
                <a:buNone/>
                <a:tabLst/>
                <a:defRPr/>
              </a:pPr>
              <a:t>12</a:t>
            </a:fld>
            <a:endParaRPr kumimoji="0" lang="en-US" b="1" i="0" u="none" strike="noStrike" cap="none" spc="0" normalizeH="0" baseline="0" noProof="0">
              <a:ln>
                <a:noFill/>
              </a:ln>
              <a:solidFill>
                <a:schemeClr val="tx1"/>
              </a:solidFill>
              <a:effectLst/>
              <a:uLnTx/>
              <a:uFillTx/>
              <a:latin typeface="+mn-lt"/>
            </a:endParaRPr>
          </a:p>
        </p:txBody>
      </p:sp>
      <p:sp>
        <p:nvSpPr>
          <p:cNvPr id="19" name="Title 1">
            <a:extLst>
              <a:ext uri="{FF2B5EF4-FFF2-40B4-BE49-F238E27FC236}">
                <a16:creationId xmlns:a16="http://schemas.microsoft.com/office/drawing/2014/main" id="{D8FEA090-31FE-C1A2-B0C5-AAE1E22E8DCE}"/>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(K-Means Clustering)</a:t>
            </a:r>
          </a:p>
        </p:txBody>
      </p:sp>
      <p:sp>
        <p:nvSpPr>
          <p:cNvPr id="20" name="Star: 4 Points 19">
            <a:extLst>
              <a:ext uri="{FF2B5EF4-FFF2-40B4-BE49-F238E27FC236}">
                <a16:creationId xmlns:a16="http://schemas.microsoft.com/office/drawing/2014/main" id="{44A67176-A69A-0868-2C50-177083E61A61}"/>
              </a:ext>
            </a:extLst>
          </p:cNvPr>
          <p:cNvSpPr/>
          <p:nvPr/>
        </p:nvSpPr>
        <p:spPr>
          <a:xfrm>
            <a:off x="6076781" y="2295171"/>
            <a:ext cx="332434" cy="233735"/>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4 Points 20">
            <a:extLst>
              <a:ext uri="{FF2B5EF4-FFF2-40B4-BE49-F238E27FC236}">
                <a16:creationId xmlns:a16="http://schemas.microsoft.com/office/drawing/2014/main" id="{19F1D84C-DE77-4698-DC44-8E8469F3AF5F}"/>
              </a:ext>
            </a:extLst>
          </p:cNvPr>
          <p:cNvSpPr/>
          <p:nvPr/>
        </p:nvSpPr>
        <p:spPr>
          <a:xfrm>
            <a:off x="6820851" y="4980624"/>
            <a:ext cx="332434" cy="233735"/>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197DDA70-8370-3945-29B0-FE9101691913}"/>
              </a:ext>
            </a:extLst>
          </p:cNvPr>
          <p:cNvSpPr txBox="1">
            <a:spLocks/>
          </p:cNvSpPr>
          <p:nvPr/>
        </p:nvSpPr>
        <p:spPr>
          <a:xfrm>
            <a:off x="337598" y="984116"/>
            <a:ext cx="4331750" cy="5580193"/>
          </a:xfrm>
          <a:prstGeom prst="rect">
            <a:avLst/>
          </a:prstGeom>
        </p:spPr>
        <p:txBody>
          <a:bodyPr vert="horz" lIns="91440" tIns="45720" rIns="91440" bIns="45720" rtlCol="0" anchor="ctr">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400">
                <a:latin typeface="Cambria"/>
                <a:ea typeface="Cambria"/>
                <a:cs typeface="Times New Roman"/>
              </a:rPr>
              <a:t>K-means clustering, an un-supervised algorithm doesn’t work great for </a:t>
            </a:r>
            <a:r>
              <a:rPr lang="en-US" sz="1400" b="1">
                <a:latin typeface="Cambria"/>
                <a:ea typeface="Cambria"/>
                <a:cs typeface="Times New Roman"/>
              </a:rPr>
              <a:t>irregular shaped clusters as visualized for K=4 and K=7 based on Elbow method and Silhouette Scores resp.</a:t>
            </a:r>
          </a:p>
          <a:p>
            <a:pPr defTabSz="914400">
              <a:buFont typeface="Arial" panose="020B0604020202020204" pitchFamily="34" charset="0"/>
              <a:buChar char="•"/>
            </a:pPr>
            <a:r>
              <a:rPr lang="en-US" sz="1400" b="1">
                <a:latin typeface="Cambria"/>
                <a:ea typeface="Cambria"/>
                <a:cs typeface="Times New Roman"/>
              </a:rPr>
              <a:t>For Elbow method:</a:t>
            </a:r>
          </a:p>
          <a:p>
            <a:pPr lvl="1" defTabSz="914400">
              <a:buFont typeface="Arial" panose="020B0604020202020204" pitchFamily="34" charset="0"/>
              <a:buChar char="•"/>
            </a:pPr>
            <a:r>
              <a:rPr lang="en-US" sz="1400">
                <a:latin typeface="Cambria"/>
                <a:ea typeface="Cambria"/>
                <a:cs typeface="Times New Roman"/>
              </a:rPr>
              <a:t>After K = 4, the decrease in WCSS i.e. within-cluster sum of squares becomes less pronounced.</a:t>
            </a:r>
            <a:r>
              <a:rPr lang="en-US" sz="1400" b="1">
                <a:latin typeface="Cambria"/>
                <a:ea typeface="Cambria"/>
                <a:cs typeface="Times New Roman"/>
              </a:rPr>
              <a:t> </a:t>
            </a:r>
          </a:p>
          <a:p>
            <a:pPr defTabSz="914400">
              <a:buFont typeface="Arial" panose="020B0604020202020204" pitchFamily="34" charset="0"/>
              <a:buChar char="•"/>
            </a:pPr>
            <a:r>
              <a:rPr lang="en-US" sz="1400" b="1">
                <a:latin typeface="Cambria"/>
                <a:ea typeface="Cambria"/>
                <a:cs typeface="Times New Roman"/>
              </a:rPr>
              <a:t>For Silhouette Scores:</a:t>
            </a:r>
          </a:p>
          <a:p>
            <a:pPr lvl="1" defTabSz="914400">
              <a:buFont typeface="Arial" panose="020B0604020202020204" pitchFamily="34" charset="0"/>
              <a:buChar char="•"/>
            </a:pPr>
            <a:r>
              <a:rPr lang="en-US" sz="1400">
                <a:latin typeface="Cambria"/>
                <a:ea typeface="Cambria"/>
                <a:cs typeface="Times New Roman"/>
              </a:rPr>
              <a:t>The highest Silhouette Score appears to be around K=7 clusters where,</a:t>
            </a:r>
          </a:p>
          <a:p>
            <a:pPr lvl="1" defTabSz="914400">
              <a:buFont typeface="Arial" panose="020B0604020202020204" pitchFamily="34" charset="0"/>
              <a:buChar char="•"/>
            </a:pPr>
            <a:r>
              <a:rPr lang="en-US" sz="1400">
                <a:latin typeface="Cambria"/>
                <a:ea typeface="Cambria"/>
                <a:cs typeface="Times New Roman"/>
              </a:rPr>
              <a:t>a Silhouette Score of 0.09 suggests that the </a:t>
            </a:r>
            <a:r>
              <a:rPr lang="en-US" sz="1400" b="1">
                <a:latin typeface="Cambria"/>
                <a:ea typeface="Cambria"/>
                <a:cs typeface="Times New Roman"/>
              </a:rPr>
              <a:t>clustering solution is not very strong</a:t>
            </a:r>
            <a:r>
              <a:rPr lang="en-US" sz="1400">
                <a:latin typeface="Cambria"/>
                <a:ea typeface="Cambria"/>
                <a:cs typeface="Times New Roman"/>
              </a:rPr>
              <a:t>. The clusters are likely to be weakly separated, and there may be some overlap or ambiguity in how the data is grouped.</a:t>
            </a:r>
          </a:p>
          <a:p>
            <a:pPr defTabSz="914400">
              <a:buFont typeface="Arial" panose="020B0604020202020204" pitchFamily="34" charset="0"/>
              <a:buChar char="•"/>
            </a:pPr>
            <a:r>
              <a:rPr lang="en-US" sz="1400" b="1">
                <a:latin typeface="Cambria"/>
                <a:ea typeface="Cambria"/>
                <a:cs typeface="Times New Roman"/>
              </a:rPr>
              <a:t>Note: </a:t>
            </a:r>
            <a:r>
              <a:rPr lang="en-US" sz="1400">
                <a:latin typeface="Cambria"/>
                <a:ea typeface="Cambria"/>
                <a:cs typeface="Times New Roman"/>
              </a:rPr>
              <a:t>There’s </a:t>
            </a:r>
            <a:r>
              <a:rPr lang="en-US" sz="1400" b="1">
                <a:latin typeface="Cambria"/>
                <a:ea typeface="Cambria"/>
                <a:cs typeface="Times New Roman"/>
              </a:rPr>
              <a:t>no accuracy for K-means </a:t>
            </a:r>
            <a:r>
              <a:rPr lang="en-US" sz="1400">
                <a:latin typeface="Cambria"/>
                <a:ea typeface="Cambria"/>
                <a:cs typeface="Times New Roman"/>
              </a:rPr>
              <a:t>as accuracy measures how many predictions match ‘True’ labels and K-means is unsupervised so, No labels.</a:t>
            </a:r>
          </a:p>
          <a:p>
            <a:pPr defTabSz="914400">
              <a:buFont typeface="Arial" panose="020B0604020202020204" pitchFamily="34" charset="0"/>
              <a:buChar char="•"/>
            </a:pPr>
            <a:endParaRPr lang="en-US" sz="1400">
              <a:latin typeface="Cambria"/>
              <a:ea typeface="Cambria"/>
              <a:cs typeface="Times New Roman" panose="02020603050405020304" pitchFamily="18" charset="0"/>
            </a:endParaRPr>
          </a:p>
        </p:txBody>
      </p:sp>
    </p:spTree>
    <p:extLst>
      <p:ext uri="{BB962C8B-B14F-4D97-AF65-F5344CB8AC3E}">
        <p14:creationId xmlns:p14="http://schemas.microsoft.com/office/powerpoint/2010/main" val="85507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 Random Forest</a:t>
            </a:r>
          </a:p>
        </p:txBody>
      </p:sp>
      <p:pic>
        <p:nvPicPr>
          <p:cNvPr id="2" name="Picture 1">
            <a:extLst>
              <a:ext uri="{FF2B5EF4-FFF2-40B4-BE49-F238E27FC236}">
                <a16:creationId xmlns:a16="http://schemas.microsoft.com/office/drawing/2014/main" id="{D5BB433B-504D-A944-1E39-C47E7C4BCD0E}"/>
              </a:ext>
            </a:extLst>
          </p:cNvPr>
          <p:cNvPicPr>
            <a:picLocks noChangeAspect="1"/>
          </p:cNvPicPr>
          <p:nvPr/>
        </p:nvPicPr>
        <p:blipFill>
          <a:blip r:embed="rId2"/>
          <a:stretch>
            <a:fillRect/>
          </a:stretch>
        </p:blipFill>
        <p:spPr>
          <a:xfrm>
            <a:off x="5116062" y="4490763"/>
            <a:ext cx="4259851" cy="1882388"/>
          </a:xfrm>
          <a:prstGeom prst="rect">
            <a:avLst/>
          </a:prstGeom>
        </p:spPr>
      </p:pic>
      <p:pic>
        <p:nvPicPr>
          <p:cNvPr id="3" name="Picture 2" descr="A graph of diabetes&#10;&#10;Description automatically generated">
            <a:extLst>
              <a:ext uri="{FF2B5EF4-FFF2-40B4-BE49-F238E27FC236}">
                <a16:creationId xmlns:a16="http://schemas.microsoft.com/office/drawing/2014/main" id="{8174FE8F-F4FF-1A98-A5C8-8E1FCDD83F5E}"/>
              </a:ext>
            </a:extLst>
          </p:cNvPr>
          <p:cNvPicPr>
            <a:picLocks noChangeAspect="1"/>
          </p:cNvPicPr>
          <p:nvPr/>
        </p:nvPicPr>
        <p:blipFill>
          <a:blip r:embed="rId3"/>
          <a:stretch>
            <a:fillRect/>
          </a:stretch>
        </p:blipFill>
        <p:spPr>
          <a:xfrm>
            <a:off x="5613366" y="943275"/>
            <a:ext cx="5844695" cy="3643798"/>
          </a:xfrm>
          <a:prstGeom prst="rect">
            <a:avLst/>
          </a:prstGeom>
        </p:spPr>
      </p:pic>
      <p:sp>
        <p:nvSpPr>
          <p:cNvPr id="6" name="TextBox 5">
            <a:extLst>
              <a:ext uri="{FF2B5EF4-FFF2-40B4-BE49-F238E27FC236}">
                <a16:creationId xmlns:a16="http://schemas.microsoft.com/office/drawing/2014/main" id="{F4EE08D2-35A8-1259-8579-BF4253D19456}"/>
              </a:ext>
            </a:extLst>
          </p:cNvPr>
          <p:cNvSpPr txBox="1"/>
          <p:nvPr/>
        </p:nvSpPr>
        <p:spPr>
          <a:xfrm>
            <a:off x="646176" y="777345"/>
            <a:ext cx="510081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contained features relevant to diabetes diagnosis and a binary target indicating the presence or absence of diabetes.</a:t>
            </a:r>
            <a:endParaRPr lang="en-US" sz="1400">
              <a:ea typeface="Calibri"/>
              <a:cs typeface="Calibri"/>
            </a:endParaRPr>
          </a:p>
          <a:p>
            <a:pPr marL="285750" indent="-285750">
              <a:buFont typeface="Arial"/>
              <a:buChar char="•"/>
            </a:pPr>
            <a:r>
              <a:rPr lang="en-US" sz="1400" b="1">
                <a:solidFill>
                  <a:srgbClr val="000000"/>
                </a:solidFill>
                <a:ea typeface="+mn-lt"/>
                <a:cs typeface="+mn-lt"/>
              </a:rPr>
              <a:t>Preprocessing: </a:t>
            </a:r>
            <a:endParaRPr lang="en-US" sz="1400">
              <a:solidFill>
                <a:srgbClr val="000000"/>
              </a:solidFill>
              <a:ea typeface="+mn-lt"/>
              <a:cs typeface="+mn-lt"/>
            </a:endParaRPr>
          </a:p>
          <a:p>
            <a:pPr marL="742939" lvl="1" indent="-285750">
              <a:buFont typeface="Arial"/>
              <a:buChar char="•"/>
            </a:pPr>
            <a:r>
              <a:rPr lang="en-US" sz="1400">
                <a:solidFill>
                  <a:srgbClr val="000000"/>
                </a:solidFill>
                <a:ea typeface="+mn-lt"/>
                <a:cs typeface="+mn-lt"/>
              </a:rPr>
              <a:t>Categorized BMI  0: &lt;=18, 1: 19-24, 2: 25-29, 3: 30-39, 4: 40+ according to CDC guidelines</a:t>
            </a:r>
            <a:endParaRPr lang="en-US" sz="1400" b="1">
              <a:solidFill>
                <a:srgbClr val="000000"/>
              </a:solidFill>
              <a:ea typeface="+mn-lt"/>
              <a:cs typeface="+mn-lt"/>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p>
          <a:p>
            <a:pPr marL="742939" lvl="1" indent="-285750">
              <a:buFont typeface="Arial"/>
              <a:buChar char="•"/>
            </a:pPr>
            <a:r>
              <a:rPr lang="en-US" sz="1400">
                <a:solidFill>
                  <a:srgbClr val="000000"/>
                </a:solidFill>
                <a:ea typeface="+mn-lt"/>
                <a:cs typeface="+mn-lt"/>
              </a:rPr>
              <a:t>Was evaluated with </a:t>
            </a:r>
            <a:r>
              <a:rPr lang="en-US" sz="1400" err="1">
                <a:solidFill>
                  <a:srgbClr val="000000"/>
                </a:solidFill>
                <a:ea typeface="+mn-lt"/>
                <a:cs typeface="+mn-lt"/>
              </a:rPr>
              <a:t>num_estimators</a:t>
            </a:r>
            <a:r>
              <a:rPr lang="en-US" sz="1400">
                <a:solidFill>
                  <a:srgbClr val="000000"/>
                </a:solidFill>
                <a:ea typeface="+mn-lt"/>
                <a:cs typeface="+mn-lt"/>
              </a:rPr>
              <a:t>=</a:t>
            </a:r>
            <a:r>
              <a:rPr lang="en-US" sz="1400" b="1">
                <a:solidFill>
                  <a:srgbClr val="000000"/>
                </a:solidFill>
                <a:ea typeface="+mn-lt"/>
                <a:cs typeface="+mn-lt"/>
              </a:rPr>
              <a:t>100</a:t>
            </a:r>
            <a:r>
              <a:rPr lang="en-US" sz="1400">
                <a:solidFill>
                  <a:srgbClr val="000000"/>
                </a:solidFill>
                <a:ea typeface="+mn-lt"/>
                <a:cs typeface="+mn-lt"/>
              </a:rPr>
              <a:t> and </a:t>
            </a:r>
            <a:r>
              <a:rPr lang="en-US" sz="1400" err="1">
                <a:solidFill>
                  <a:srgbClr val="000000"/>
                </a:solidFill>
                <a:ea typeface="+mn-lt"/>
                <a:cs typeface="+mn-lt"/>
              </a:rPr>
              <a:t>max_depth</a:t>
            </a:r>
            <a:r>
              <a:rPr lang="en-US" sz="1400">
                <a:solidFill>
                  <a:srgbClr val="000000"/>
                </a:solidFill>
                <a:ea typeface="+mn-lt"/>
                <a:cs typeface="+mn-lt"/>
              </a:rPr>
              <a:t>=</a:t>
            </a:r>
            <a:r>
              <a:rPr lang="en-US" sz="1400" b="1">
                <a:solidFill>
                  <a:srgbClr val="000000"/>
                </a:solidFill>
                <a:ea typeface="+mn-lt"/>
                <a:cs typeface="+mn-lt"/>
              </a:rPr>
              <a:t>10</a:t>
            </a:r>
            <a:r>
              <a:rPr lang="en-US" sz="1400">
                <a:solidFill>
                  <a:srgbClr val="000000"/>
                </a:solidFill>
                <a:ea typeface="+mn-lt"/>
                <a:cs typeface="+mn-lt"/>
              </a:rPr>
              <a:t> to shorten computational time and costs</a:t>
            </a:r>
            <a:endParaRPr lang="en-US" sz="1400">
              <a:ea typeface="Calibri"/>
              <a:cs typeface="Calibri"/>
            </a:endParaRPr>
          </a:p>
          <a:p>
            <a:pPr marL="285750" indent="-285750">
              <a:buFont typeface="Arial"/>
              <a:buChar char="•"/>
            </a:pPr>
            <a:r>
              <a:rPr lang="en-US" sz="1400" b="1">
                <a:solidFill>
                  <a:srgbClr val="000000"/>
                </a:solidFill>
                <a:ea typeface="+mn-lt"/>
                <a:cs typeface="+mn-lt"/>
              </a:rPr>
              <a:t>Performance Metrics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Model performance was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solidFill>
                <a:srgbClr val="363D45"/>
              </a:solidFill>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a:solidFill>
                  <a:srgbClr val="000000"/>
                </a:solidFill>
                <a:ea typeface="+mn-lt"/>
                <a:cs typeface="+mn-lt"/>
              </a:rPr>
              <a:t>The highest accuracy was achieved at random state=</a:t>
            </a:r>
            <a:r>
              <a:rPr lang="en-US" sz="1400" b="1">
                <a:solidFill>
                  <a:srgbClr val="000000"/>
                </a:solidFill>
                <a:ea typeface="+mn-lt"/>
                <a:cs typeface="+mn-lt"/>
              </a:rPr>
              <a:t>13</a:t>
            </a:r>
            <a:r>
              <a:rPr lang="en-US" sz="1400">
                <a:solidFill>
                  <a:srgbClr val="000000"/>
                </a:solidFill>
                <a:ea typeface="+mn-lt"/>
                <a:cs typeface="+mn-lt"/>
              </a:rPr>
              <a:t>, with a score of </a:t>
            </a:r>
            <a:r>
              <a:rPr lang="en-US" sz="1400" b="1">
                <a:solidFill>
                  <a:srgbClr val="000000"/>
                </a:solidFill>
                <a:ea typeface="+mn-lt"/>
                <a:cs typeface="+mn-lt"/>
              </a:rPr>
              <a:t>75.59%</a:t>
            </a:r>
          </a:p>
          <a:p>
            <a:pPr marL="285750" indent="-285750">
              <a:buFont typeface="Arial"/>
              <a:buChar char="•"/>
            </a:pPr>
            <a:r>
              <a:rPr lang="en-US" sz="1400">
                <a:solidFill>
                  <a:srgbClr val="000000"/>
                </a:solidFill>
                <a:ea typeface="+mn-lt"/>
                <a:cs typeface="+mn-lt"/>
              </a:rPr>
              <a:t>Indicates </a:t>
            </a:r>
            <a:r>
              <a:rPr lang="en-US" sz="1400" b="1">
                <a:solidFill>
                  <a:srgbClr val="000000"/>
                </a:solidFill>
                <a:ea typeface="+mn-lt"/>
                <a:cs typeface="+mn-lt"/>
              </a:rPr>
              <a:t>most important features </a:t>
            </a:r>
            <a:r>
              <a:rPr lang="en-US" sz="1400">
                <a:solidFill>
                  <a:srgbClr val="000000"/>
                </a:solidFill>
                <a:ea typeface="+mn-lt"/>
                <a:cs typeface="+mn-lt"/>
              </a:rPr>
              <a:t>for having prediabetes or diabetes are: </a:t>
            </a:r>
            <a:r>
              <a:rPr lang="en-US" sz="1400" err="1">
                <a:solidFill>
                  <a:srgbClr val="000000"/>
                </a:solidFill>
                <a:ea typeface="+mn-lt"/>
                <a:cs typeface="+mn-lt"/>
              </a:rPr>
              <a:t>GenHlth</a:t>
            </a:r>
            <a:r>
              <a:rPr lang="en-US" sz="1400">
                <a:solidFill>
                  <a:srgbClr val="000000"/>
                </a:solidFill>
                <a:ea typeface="+mn-lt"/>
                <a:cs typeface="+mn-lt"/>
              </a:rPr>
              <a:t>, </a:t>
            </a:r>
            <a:r>
              <a:rPr lang="en-US" sz="1400" err="1">
                <a:solidFill>
                  <a:srgbClr val="000000"/>
                </a:solidFill>
                <a:ea typeface="+mn-lt"/>
                <a:cs typeface="+mn-lt"/>
              </a:rPr>
              <a:t>HighBP</a:t>
            </a:r>
            <a:r>
              <a:rPr lang="en-US" sz="1400">
                <a:solidFill>
                  <a:srgbClr val="000000"/>
                </a:solidFill>
                <a:ea typeface="+mn-lt"/>
                <a:cs typeface="+mn-lt"/>
              </a:rPr>
              <a:t>, Age, BMI, and </a:t>
            </a:r>
            <a:r>
              <a:rPr lang="en-US" sz="1400" err="1">
                <a:solidFill>
                  <a:srgbClr val="000000"/>
                </a:solidFill>
                <a:ea typeface="+mn-lt"/>
                <a:cs typeface="+mn-lt"/>
              </a:rPr>
              <a:t>HighChol</a:t>
            </a:r>
            <a:endParaRPr lang="en-US" sz="1400">
              <a:solidFill>
                <a:srgbClr val="000000"/>
              </a:solidFill>
              <a:ea typeface="+mn-lt"/>
              <a:cs typeface="+mn-lt"/>
            </a:endParaRPr>
          </a:p>
        </p:txBody>
      </p:sp>
    </p:spTree>
    <p:extLst>
      <p:ext uri="{BB962C8B-B14F-4D97-AF65-F5344CB8AC3E}">
        <p14:creationId xmlns:p14="http://schemas.microsoft.com/office/powerpoint/2010/main" val="3287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29B43-C2E4-4377-AB48-B1A7C952A3D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8B58D4-CC96-587E-CF47-0617FE252403}"/>
              </a:ext>
            </a:extLst>
          </p:cNvPr>
          <p:cNvSpPr>
            <a:spLocks noGrp="1"/>
          </p:cNvSpPr>
          <p:nvPr>
            <p:ph type="sldNum" sz="quarter" idx="12"/>
          </p:nvPr>
        </p:nvSpPr>
        <p:spPr/>
        <p:txBody>
          <a:bodyPr/>
          <a:lstStyle/>
          <a:p>
            <a:fld id="{4267CD5E-26CF-4249-8540-BB1D07FD4227}" type="slidenum">
              <a:rPr lang="en-US" smtClean="0"/>
              <a:t>14</a:t>
            </a:fld>
            <a:endParaRPr lang="en-US"/>
          </a:p>
        </p:txBody>
      </p:sp>
      <p:sp>
        <p:nvSpPr>
          <p:cNvPr id="8" name="Title 1">
            <a:extLst>
              <a:ext uri="{FF2B5EF4-FFF2-40B4-BE49-F238E27FC236}">
                <a16:creationId xmlns:a16="http://schemas.microsoft.com/office/drawing/2014/main" id="{3F7DC992-5D0E-4833-D8FB-35B7F7886DBD}"/>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 Decision Tree</a:t>
            </a:r>
          </a:p>
        </p:txBody>
      </p:sp>
      <p:sp>
        <p:nvSpPr>
          <p:cNvPr id="4" name="TextBox 3">
            <a:extLst>
              <a:ext uri="{FF2B5EF4-FFF2-40B4-BE49-F238E27FC236}">
                <a16:creationId xmlns:a16="http://schemas.microsoft.com/office/drawing/2014/main" id="{47FECE0A-2869-C3DA-914A-9E9D46E6EE36}"/>
              </a:ext>
            </a:extLst>
          </p:cNvPr>
          <p:cNvSpPr txBox="1"/>
          <p:nvPr/>
        </p:nvSpPr>
        <p:spPr>
          <a:xfrm>
            <a:off x="393090" y="768721"/>
            <a:ext cx="4557076" cy="5693866"/>
          </a:xfrm>
          <a:prstGeom prst="rect">
            <a:avLst/>
          </a:prstGeom>
          <a:noFill/>
        </p:spPr>
        <p:txBody>
          <a:bodyPr wrap="square">
            <a:spAutoFit/>
          </a:bodyPr>
          <a:lstStyle/>
          <a:p>
            <a:pPr marL="285750" indent="-285750">
              <a:buFont typeface="Arial"/>
              <a:buChar char="•"/>
            </a:pPr>
            <a:r>
              <a:rPr lang="en-US" sz="1400" b="1" dirty="0">
                <a:solidFill>
                  <a:srgbClr val="000000"/>
                </a:solidFill>
                <a:ea typeface="+mn-lt"/>
                <a:cs typeface="+mn-lt"/>
              </a:rPr>
              <a:t>Dataset</a:t>
            </a:r>
            <a:r>
              <a:rPr lang="en-US" sz="1400" dirty="0">
                <a:solidFill>
                  <a:srgbClr val="000000"/>
                </a:solidFill>
                <a:ea typeface="+mn-lt"/>
                <a:cs typeface="+mn-lt"/>
              </a:rPr>
              <a:t>:</a:t>
            </a:r>
            <a:endParaRPr lang="en-US" sz="1400" dirty="0">
              <a:ea typeface="Calibri"/>
              <a:cs typeface="Calibri"/>
            </a:endParaRPr>
          </a:p>
          <a:p>
            <a:pPr marL="742315" lvl="1" indent="-285750">
              <a:buFont typeface="Arial"/>
              <a:buChar char="•"/>
            </a:pPr>
            <a:r>
              <a:rPr lang="en-US" sz="1400" dirty="0">
                <a:solidFill>
                  <a:srgbClr val="000000"/>
                </a:solidFill>
                <a:ea typeface="+mn-lt"/>
                <a:cs typeface="+mn-lt"/>
              </a:rPr>
              <a:t>The dataset contained features relevant to diabetes diagnosis and a binary target indicating the presence or absence of diabetes.</a:t>
            </a:r>
            <a:endParaRPr lang="en-US" sz="1400" dirty="0">
              <a:ea typeface="Calibri"/>
              <a:cs typeface="Calibri"/>
            </a:endParaRPr>
          </a:p>
          <a:p>
            <a:pPr marL="285750" indent="-285750">
              <a:buFont typeface="Arial"/>
              <a:buChar char="•"/>
            </a:pPr>
            <a:r>
              <a:rPr lang="en-US" sz="1400" b="1" dirty="0">
                <a:solidFill>
                  <a:srgbClr val="000000"/>
                </a:solidFill>
                <a:ea typeface="+mn-lt"/>
                <a:cs typeface="+mn-lt"/>
              </a:rPr>
              <a:t>Preprocessing: </a:t>
            </a:r>
            <a:endParaRPr lang="en-US" sz="1400" dirty="0">
              <a:solidFill>
                <a:srgbClr val="000000"/>
              </a:solidFill>
              <a:ea typeface="+mn-lt"/>
              <a:cs typeface="+mn-lt"/>
            </a:endParaRPr>
          </a:p>
          <a:p>
            <a:pPr marL="742939" lvl="1" indent="-285750">
              <a:buFont typeface="Arial"/>
              <a:buChar char="•"/>
            </a:pPr>
            <a:r>
              <a:rPr lang="en-US" sz="1400" dirty="0">
                <a:solidFill>
                  <a:srgbClr val="000000"/>
                </a:solidFill>
                <a:ea typeface="+mn-lt"/>
                <a:cs typeface="+mn-lt"/>
              </a:rPr>
              <a:t>Categorized BMI  0: &lt;=18, 1: 19-24, 2: 25-29, 3: 30-39, 4: 40+ according to CDC guidelines</a:t>
            </a:r>
          </a:p>
          <a:p>
            <a:pPr marL="742939" lvl="1" indent="-285750">
              <a:buFont typeface="Arial"/>
              <a:buChar char="•"/>
            </a:pPr>
            <a:r>
              <a:rPr lang="en-US" sz="1400" dirty="0">
                <a:solidFill>
                  <a:srgbClr val="000000"/>
                </a:solidFill>
                <a:ea typeface="+mn-lt"/>
                <a:cs typeface="+mn-lt"/>
              </a:rPr>
              <a:t>One-hot encoded categorical values </a:t>
            </a:r>
            <a:r>
              <a:rPr lang="en-US" sz="1400" dirty="0" err="1">
                <a:solidFill>
                  <a:srgbClr val="000000"/>
                </a:solidFill>
                <a:ea typeface="+mn-lt"/>
                <a:cs typeface="+mn-lt"/>
              </a:rPr>
              <a:t>GenHlth</a:t>
            </a:r>
            <a:r>
              <a:rPr lang="en-US" sz="1400" dirty="0">
                <a:solidFill>
                  <a:srgbClr val="000000"/>
                </a:solidFill>
                <a:ea typeface="+mn-lt"/>
                <a:cs typeface="+mn-lt"/>
              </a:rPr>
              <a:t>, Age, Education, BMI and Income</a:t>
            </a:r>
            <a:endParaRPr lang="en-US" sz="1400" b="1" dirty="0">
              <a:solidFill>
                <a:srgbClr val="000000"/>
              </a:solidFill>
              <a:ea typeface="+mn-lt"/>
              <a:cs typeface="+mn-lt"/>
            </a:endParaRPr>
          </a:p>
          <a:p>
            <a:pPr marL="285750" indent="-285750">
              <a:buFont typeface="Arial"/>
              <a:buChar char="•"/>
            </a:pPr>
            <a:r>
              <a:rPr lang="en-US" sz="1400" b="1" dirty="0">
                <a:solidFill>
                  <a:srgbClr val="000000"/>
                </a:solidFill>
                <a:ea typeface="+mn-lt"/>
                <a:cs typeface="+mn-lt"/>
              </a:rPr>
              <a:t>Model Evaluation</a:t>
            </a:r>
            <a:r>
              <a:rPr lang="en-US" sz="1400" dirty="0">
                <a:solidFill>
                  <a:srgbClr val="000000"/>
                </a:solidFill>
                <a:ea typeface="+mn-lt"/>
                <a:cs typeface="+mn-lt"/>
              </a:rPr>
              <a:t>:</a:t>
            </a:r>
          </a:p>
          <a:p>
            <a:pPr marL="742939" lvl="1" indent="-285750">
              <a:buFont typeface="Arial"/>
              <a:buChar char="•"/>
            </a:pPr>
            <a:r>
              <a:rPr lang="en-US" sz="1400" dirty="0">
                <a:solidFill>
                  <a:srgbClr val="000000"/>
                </a:solidFill>
                <a:ea typeface="+mn-lt"/>
                <a:cs typeface="+mn-lt"/>
              </a:rPr>
              <a:t>Was evaluated with criterion=</a:t>
            </a:r>
            <a:r>
              <a:rPr lang="en-US" sz="1400" b="1" dirty="0" err="1">
                <a:solidFill>
                  <a:srgbClr val="000000"/>
                </a:solidFill>
                <a:ea typeface="+mn-lt"/>
                <a:cs typeface="+mn-lt"/>
              </a:rPr>
              <a:t>gini</a:t>
            </a:r>
            <a:r>
              <a:rPr lang="en-US" sz="1400" dirty="0">
                <a:solidFill>
                  <a:srgbClr val="000000"/>
                </a:solidFill>
                <a:ea typeface="+mn-lt"/>
                <a:cs typeface="+mn-lt"/>
              </a:rPr>
              <a:t> and </a:t>
            </a:r>
            <a:r>
              <a:rPr lang="en-US" sz="1400" dirty="0" err="1">
                <a:solidFill>
                  <a:srgbClr val="000000"/>
                </a:solidFill>
                <a:ea typeface="+mn-lt"/>
                <a:cs typeface="+mn-lt"/>
              </a:rPr>
              <a:t>max_depth</a:t>
            </a:r>
            <a:r>
              <a:rPr lang="en-US" sz="1400" dirty="0">
                <a:solidFill>
                  <a:srgbClr val="000000"/>
                </a:solidFill>
                <a:ea typeface="+mn-lt"/>
                <a:cs typeface="+mn-lt"/>
              </a:rPr>
              <a:t>=</a:t>
            </a:r>
            <a:r>
              <a:rPr lang="en-US" sz="1400" b="1" dirty="0">
                <a:solidFill>
                  <a:srgbClr val="000000"/>
                </a:solidFill>
                <a:ea typeface="+mn-lt"/>
                <a:cs typeface="+mn-lt"/>
              </a:rPr>
              <a:t>10</a:t>
            </a:r>
            <a:r>
              <a:rPr lang="en-US" sz="1400" dirty="0">
                <a:solidFill>
                  <a:srgbClr val="000000"/>
                </a:solidFill>
                <a:ea typeface="+mn-lt"/>
                <a:cs typeface="+mn-lt"/>
              </a:rPr>
              <a:t> to shorten computational time and costs</a:t>
            </a:r>
          </a:p>
          <a:p>
            <a:pPr marL="285750" indent="-285750">
              <a:buFont typeface="Arial"/>
              <a:buChar char="•"/>
            </a:pPr>
            <a:r>
              <a:rPr lang="en-US" sz="1400" b="1" dirty="0">
                <a:solidFill>
                  <a:srgbClr val="000000"/>
                </a:solidFill>
                <a:ea typeface="+mn-lt"/>
                <a:cs typeface="+mn-lt"/>
              </a:rPr>
              <a:t>Performance Metrics</a:t>
            </a:r>
            <a:r>
              <a:rPr lang="en-US" sz="1400" dirty="0">
                <a:solidFill>
                  <a:srgbClr val="000000"/>
                </a:solidFill>
                <a:ea typeface="+mn-lt"/>
                <a:cs typeface="+mn-lt"/>
              </a:rPr>
              <a:t>:</a:t>
            </a:r>
            <a:endParaRPr lang="en-US" sz="1400" dirty="0">
              <a:ea typeface="Calibri"/>
              <a:cs typeface="Calibri"/>
            </a:endParaRPr>
          </a:p>
          <a:p>
            <a:pPr marL="742315" lvl="1" indent="-285750">
              <a:buFont typeface="Arial"/>
              <a:buChar char="•"/>
            </a:pPr>
            <a:r>
              <a:rPr lang="en-US" sz="1400" dirty="0">
                <a:solidFill>
                  <a:srgbClr val="000000"/>
                </a:solidFill>
                <a:ea typeface="+mn-lt"/>
                <a:cs typeface="+mn-lt"/>
              </a:rPr>
              <a:t>Model performance was evaluated with an </a:t>
            </a:r>
            <a:r>
              <a:rPr lang="en-US" sz="1400" b="1" dirty="0">
                <a:solidFill>
                  <a:srgbClr val="000000"/>
                </a:solidFill>
                <a:ea typeface="+mn-lt"/>
                <a:cs typeface="+mn-lt"/>
              </a:rPr>
              <a:t>accuracy score</a:t>
            </a:r>
            <a:r>
              <a:rPr lang="en-US" sz="1400" dirty="0">
                <a:solidFill>
                  <a:srgbClr val="000000"/>
                </a:solidFill>
                <a:ea typeface="+mn-lt"/>
                <a:cs typeface="+mn-lt"/>
              </a:rPr>
              <a:t> on the test set.</a:t>
            </a:r>
            <a:endParaRPr lang="en-US" sz="1400" dirty="0">
              <a:solidFill>
                <a:srgbClr val="363D45"/>
              </a:solidFill>
            </a:endParaRPr>
          </a:p>
          <a:p>
            <a:pPr marL="456565" lvl="1"/>
            <a:r>
              <a:rPr lang="en-US" sz="1400" b="1" dirty="0">
                <a:solidFill>
                  <a:srgbClr val="000000"/>
                </a:solidFill>
              </a:rPr>
              <a:t>Results</a:t>
            </a:r>
            <a:endParaRPr lang="en-US" sz="1400" dirty="0">
              <a:ea typeface="Calibri"/>
              <a:cs typeface="Calibri"/>
            </a:endParaRPr>
          </a:p>
          <a:p>
            <a:pPr marL="285750" indent="-285750">
              <a:buFont typeface="Arial"/>
              <a:buChar char="•"/>
            </a:pPr>
            <a:r>
              <a:rPr lang="en-US" sz="1400" dirty="0">
                <a:solidFill>
                  <a:srgbClr val="000000"/>
                </a:solidFill>
                <a:ea typeface="+mn-lt"/>
                <a:cs typeface="+mn-lt"/>
              </a:rPr>
              <a:t>The highest accuracy was achieved at random state=</a:t>
            </a:r>
            <a:r>
              <a:rPr lang="en-US" sz="1400" b="1" dirty="0">
                <a:solidFill>
                  <a:srgbClr val="000000"/>
                </a:solidFill>
                <a:ea typeface="+mn-lt"/>
                <a:cs typeface="+mn-lt"/>
              </a:rPr>
              <a:t>35</a:t>
            </a:r>
            <a:r>
              <a:rPr lang="en-US" sz="1400" dirty="0">
                <a:solidFill>
                  <a:srgbClr val="000000"/>
                </a:solidFill>
                <a:ea typeface="+mn-lt"/>
                <a:cs typeface="+mn-lt"/>
              </a:rPr>
              <a:t>, with a score of </a:t>
            </a:r>
            <a:r>
              <a:rPr lang="en-US" sz="1400" b="1" dirty="0">
                <a:solidFill>
                  <a:srgbClr val="000000"/>
                </a:solidFill>
                <a:ea typeface="+mn-lt"/>
                <a:cs typeface="+mn-lt"/>
              </a:rPr>
              <a:t>73.97%</a:t>
            </a:r>
          </a:p>
          <a:p>
            <a:pPr marL="285750" indent="-285750">
              <a:buFont typeface="Arial"/>
              <a:buChar char="•"/>
            </a:pPr>
            <a:r>
              <a:rPr lang="en-US" sz="1400" dirty="0">
                <a:solidFill>
                  <a:srgbClr val="000000"/>
                </a:solidFill>
                <a:ea typeface="+mn-lt"/>
                <a:cs typeface="+mn-lt"/>
              </a:rPr>
              <a:t>Tree is displayed with a </a:t>
            </a:r>
            <a:r>
              <a:rPr lang="en-US" sz="1400" dirty="0" err="1">
                <a:solidFill>
                  <a:srgbClr val="000000"/>
                </a:solidFill>
                <a:ea typeface="+mn-lt"/>
                <a:cs typeface="+mn-lt"/>
              </a:rPr>
              <a:t>max_depth</a:t>
            </a:r>
            <a:r>
              <a:rPr lang="en-US" sz="1400" dirty="0">
                <a:solidFill>
                  <a:srgbClr val="000000"/>
                </a:solidFill>
                <a:ea typeface="+mn-lt"/>
                <a:cs typeface="+mn-lt"/>
              </a:rPr>
              <a:t>=3 to focus on top 3 levels which holds the most importance</a:t>
            </a:r>
          </a:p>
          <a:p>
            <a:pPr marL="285750" indent="-285750">
              <a:buFont typeface="Arial"/>
              <a:buChar char="•"/>
            </a:pPr>
            <a:r>
              <a:rPr lang="en-US" sz="1400" dirty="0">
                <a:solidFill>
                  <a:srgbClr val="000000"/>
                </a:solidFill>
                <a:ea typeface="+mn-lt"/>
                <a:cs typeface="+mn-lt"/>
              </a:rPr>
              <a:t>Tree predicts those who do not have </a:t>
            </a:r>
            <a:r>
              <a:rPr lang="en-US" sz="1400" dirty="0" err="1">
                <a:solidFill>
                  <a:srgbClr val="000000"/>
                </a:solidFill>
                <a:ea typeface="+mn-lt"/>
                <a:cs typeface="+mn-lt"/>
              </a:rPr>
              <a:t>HighBP</a:t>
            </a:r>
            <a:r>
              <a:rPr lang="en-US" sz="1400" dirty="0">
                <a:solidFill>
                  <a:srgbClr val="000000"/>
                </a:solidFill>
                <a:ea typeface="+mn-lt"/>
                <a:cs typeface="+mn-lt"/>
              </a:rPr>
              <a:t>, likely to also not have diabetes even with low </a:t>
            </a:r>
            <a:r>
              <a:rPr lang="en-US" sz="1400" dirty="0" err="1">
                <a:solidFill>
                  <a:srgbClr val="000000"/>
                </a:solidFill>
                <a:ea typeface="+mn-lt"/>
                <a:cs typeface="+mn-lt"/>
              </a:rPr>
              <a:t>GenHlth</a:t>
            </a:r>
            <a:r>
              <a:rPr lang="en-US" sz="1400" dirty="0">
                <a:solidFill>
                  <a:srgbClr val="000000"/>
                </a:solidFill>
                <a:ea typeface="+mn-lt"/>
                <a:cs typeface="+mn-lt"/>
              </a:rPr>
              <a:t>, and high Age, BMI and </a:t>
            </a:r>
            <a:r>
              <a:rPr lang="en-US" sz="1400" dirty="0" err="1">
                <a:solidFill>
                  <a:srgbClr val="000000"/>
                </a:solidFill>
                <a:ea typeface="+mn-lt"/>
                <a:cs typeface="+mn-lt"/>
              </a:rPr>
              <a:t>HighChol</a:t>
            </a:r>
            <a:endParaRPr lang="en-US" sz="1400" dirty="0">
              <a:solidFill>
                <a:srgbClr val="000000"/>
              </a:solidFill>
              <a:ea typeface="+mn-lt"/>
              <a:cs typeface="+mn-lt"/>
            </a:endParaRPr>
          </a:p>
          <a:p>
            <a:pPr marL="285750" indent="-285750">
              <a:buFont typeface="Arial"/>
              <a:buChar char="•"/>
            </a:pPr>
            <a:r>
              <a:rPr lang="en-US" sz="1400" dirty="0">
                <a:solidFill>
                  <a:srgbClr val="000000"/>
                </a:solidFill>
                <a:ea typeface="+mn-lt"/>
                <a:cs typeface="+mn-lt"/>
              </a:rPr>
              <a:t>While those who do have </a:t>
            </a:r>
            <a:r>
              <a:rPr lang="en-US" sz="1400" dirty="0" err="1">
                <a:solidFill>
                  <a:srgbClr val="000000"/>
                </a:solidFill>
                <a:ea typeface="+mn-lt"/>
                <a:cs typeface="+mn-lt"/>
              </a:rPr>
              <a:t>HighBP</a:t>
            </a:r>
            <a:r>
              <a:rPr lang="en-US" sz="1400" dirty="0">
                <a:solidFill>
                  <a:srgbClr val="000000"/>
                </a:solidFill>
                <a:ea typeface="+mn-lt"/>
                <a:cs typeface="+mn-lt"/>
              </a:rPr>
              <a:t> are likely to not have Diabetes if low BMI and do not have trouble walking</a:t>
            </a:r>
          </a:p>
        </p:txBody>
      </p:sp>
      <p:pic>
        <p:nvPicPr>
          <p:cNvPr id="18" name="Picture 17">
            <a:extLst>
              <a:ext uri="{FF2B5EF4-FFF2-40B4-BE49-F238E27FC236}">
                <a16:creationId xmlns:a16="http://schemas.microsoft.com/office/drawing/2014/main" id="{3086BD88-7EA1-5E5E-DA8E-17E8FBDE8832}"/>
              </a:ext>
            </a:extLst>
          </p:cNvPr>
          <p:cNvPicPr>
            <a:picLocks noChangeAspect="1"/>
          </p:cNvPicPr>
          <p:nvPr/>
        </p:nvPicPr>
        <p:blipFill>
          <a:blip r:embed="rId2"/>
          <a:stretch>
            <a:fillRect/>
          </a:stretch>
        </p:blipFill>
        <p:spPr>
          <a:xfrm>
            <a:off x="6589643" y="290079"/>
            <a:ext cx="4508123" cy="1946035"/>
          </a:xfrm>
          <a:prstGeom prst="rect">
            <a:avLst/>
          </a:prstGeom>
        </p:spPr>
      </p:pic>
      <p:grpSp>
        <p:nvGrpSpPr>
          <p:cNvPr id="23" name="Group 22">
            <a:extLst>
              <a:ext uri="{FF2B5EF4-FFF2-40B4-BE49-F238E27FC236}">
                <a16:creationId xmlns:a16="http://schemas.microsoft.com/office/drawing/2014/main" id="{A21BDE72-87DE-8844-E74A-5F2C9898569D}"/>
              </a:ext>
            </a:extLst>
          </p:cNvPr>
          <p:cNvGrpSpPr/>
          <p:nvPr/>
        </p:nvGrpSpPr>
        <p:grpSpPr>
          <a:xfrm>
            <a:off x="4844143" y="2356681"/>
            <a:ext cx="6954769" cy="3624872"/>
            <a:chOff x="4844143" y="2356681"/>
            <a:chExt cx="6954769" cy="3624872"/>
          </a:xfrm>
        </p:grpSpPr>
        <p:pic>
          <p:nvPicPr>
            <p:cNvPr id="20" name="Picture 19">
              <a:extLst>
                <a:ext uri="{FF2B5EF4-FFF2-40B4-BE49-F238E27FC236}">
                  <a16:creationId xmlns:a16="http://schemas.microsoft.com/office/drawing/2014/main" id="{32714C55-B66C-6A6B-F946-DB0EAE120D2E}"/>
                </a:ext>
              </a:extLst>
            </p:cNvPr>
            <p:cNvPicPr>
              <a:picLocks noChangeAspect="1"/>
            </p:cNvPicPr>
            <p:nvPr/>
          </p:nvPicPr>
          <p:blipFill>
            <a:blip r:embed="rId3"/>
            <a:stretch>
              <a:fillRect/>
            </a:stretch>
          </p:blipFill>
          <p:spPr>
            <a:xfrm>
              <a:off x="5207789" y="2356681"/>
              <a:ext cx="6337852" cy="2629663"/>
            </a:xfrm>
            <a:prstGeom prst="rect">
              <a:avLst/>
            </a:prstGeom>
          </p:spPr>
        </p:pic>
        <p:pic>
          <p:nvPicPr>
            <p:cNvPr id="22" name="Picture 21">
              <a:extLst>
                <a:ext uri="{FF2B5EF4-FFF2-40B4-BE49-F238E27FC236}">
                  <a16:creationId xmlns:a16="http://schemas.microsoft.com/office/drawing/2014/main" id="{B3A3A548-6175-D2DB-F440-7B827FD33932}"/>
                </a:ext>
              </a:extLst>
            </p:cNvPr>
            <p:cNvPicPr>
              <a:picLocks noChangeAspect="1"/>
            </p:cNvPicPr>
            <p:nvPr/>
          </p:nvPicPr>
          <p:blipFill>
            <a:blip r:embed="rId4"/>
            <a:srcRect t="15559"/>
            <a:stretch/>
          </p:blipFill>
          <p:spPr>
            <a:xfrm>
              <a:off x="4844143" y="4422098"/>
              <a:ext cx="6954769" cy="1559455"/>
            </a:xfrm>
            <a:prstGeom prst="rect">
              <a:avLst/>
            </a:prstGeom>
          </p:spPr>
        </p:pic>
      </p:grpSp>
    </p:spTree>
    <p:extLst>
      <p:ext uri="{BB962C8B-B14F-4D97-AF65-F5344CB8AC3E}">
        <p14:creationId xmlns:p14="http://schemas.microsoft.com/office/powerpoint/2010/main" val="79315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AACC-FA42-88A7-C453-7D79CB6D54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4E5BCC-D741-5DAD-44EE-2651FCE1E7E4}"/>
              </a:ext>
            </a:extLst>
          </p:cNvPr>
          <p:cNvSpPr>
            <a:spLocks noGrp="1"/>
          </p:cNvSpPr>
          <p:nvPr>
            <p:ph type="sldNum" sz="quarter" idx="12"/>
          </p:nvPr>
        </p:nvSpPr>
        <p:spPr/>
        <p:txBody>
          <a:bodyPr/>
          <a:lstStyle/>
          <a:p>
            <a:fld id="{4267CD5E-26CF-4249-8540-BB1D07FD4227}" type="slidenum">
              <a:rPr lang="en-US" smtClean="0"/>
              <a:t>15</a:t>
            </a:fld>
            <a:endParaRPr lang="en-US"/>
          </a:p>
        </p:txBody>
      </p:sp>
      <p:sp>
        <p:nvSpPr>
          <p:cNvPr id="8" name="Title 1">
            <a:extLst>
              <a:ext uri="{FF2B5EF4-FFF2-40B4-BE49-F238E27FC236}">
                <a16:creationId xmlns:a16="http://schemas.microsoft.com/office/drawing/2014/main" id="{3268EB1C-C372-9BEF-3DA3-9FAE661DA15D}"/>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a:t>
            </a:r>
            <a:r>
              <a:rPr lang="en-US" sz="2800">
                <a:solidFill>
                  <a:srgbClr val="363D45"/>
                </a:solidFill>
                <a:latin typeface="Times New Roman"/>
                <a:cs typeface="Times New Roman"/>
              </a:rPr>
              <a:t> – K Nearest Neighbour</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2" name="Picture 1" descr="A table of numbers and symbols&#10;&#10;Description automatically generated">
            <a:extLst>
              <a:ext uri="{FF2B5EF4-FFF2-40B4-BE49-F238E27FC236}">
                <a16:creationId xmlns:a16="http://schemas.microsoft.com/office/drawing/2014/main" id="{CD19C821-E687-6A0A-B450-7F1193C7E71F}"/>
              </a:ext>
            </a:extLst>
          </p:cNvPr>
          <p:cNvPicPr>
            <a:picLocks noChangeAspect="1"/>
          </p:cNvPicPr>
          <p:nvPr/>
        </p:nvPicPr>
        <p:blipFill>
          <a:blip r:embed="rId2"/>
          <a:stretch>
            <a:fillRect/>
          </a:stretch>
        </p:blipFill>
        <p:spPr>
          <a:xfrm>
            <a:off x="7460224" y="177737"/>
            <a:ext cx="3834582" cy="231152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17610FC-9A18-DC0D-F4EC-B0AE742F4320}"/>
              </a:ext>
            </a:extLst>
          </p:cNvPr>
          <p:cNvPicPr>
            <a:picLocks noChangeAspect="1"/>
          </p:cNvPicPr>
          <p:nvPr/>
        </p:nvPicPr>
        <p:blipFill>
          <a:blip r:embed="rId3"/>
          <a:stretch>
            <a:fillRect/>
          </a:stretch>
        </p:blipFill>
        <p:spPr>
          <a:xfrm>
            <a:off x="7461504" y="2683875"/>
            <a:ext cx="3992880" cy="2489994"/>
          </a:xfrm>
          <a:prstGeom prst="rect">
            <a:avLst/>
          </a:prstGeom>
        </p:spPr>
      </p:pic>
      <p:sp>
        <p:nvSpPr>
          <p:cNvPr id="4" name="TextBox 3">
            <a:extLst>
              <a:ext uri="{FF2B5EF4-FFF2-40B4-BE49-F238E27FC236}">
                <a16:creationId xmlns:a16="http://schemas.microsoft.com/office/drawing/2014/main" id="{259CDCD8-1210-B984-37E4-728E3FC19C86}"/>
              </a:ext>
            </a:extLst>
          </p:cNvPr>
          <p:cNvSpPr txBox="1"/>
          <p:nvPr/>
        </p:nvSpPr>
        <p:spPr>
          <a:xfrm>
            <a:off x="646176" y="987552"/>
            <a:ext cx="6589776"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contained features relevant to diabetes diagnosis and a binary target indicating the presence or absence of diabetes.</a:t>
            </a:r>
            <a:endParaRPr lang="en-US" sz="1400">
              <a:ea typeface="Calibri"/>
              <a:cs typeface="Calibri"/>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KNN algorithm was tested for K values ranging from </a:t>
            </a:r>
            <a:r>
              <a:rPr lang="en-US" sz="1400" b="1">
                <a:solidFill>
                  <a:srgbClr val="000000"/>
                </a:solidFill>
                <a:ea typeface="+mn-lt"/>
                <a:cs typeface="+mn-lt"/>
              </a:rPr>
              <a:t>1 to 14</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Two distance metrics were used:</a:t>
            </a:r>
            <a:endParaRPr lang="en-US" sz="1400">
              <a:ea typeface="Calibri"/>
              <a:cs typeface="Calibri"/>
            </a:endParaRPr>
          </a:p>
          <a:p>
            <a:pPr marL="1199515" lvl="2" indent="-285750">
              <a:buFont typeface="Arial"/>
              <a:buChar char="•"/>
            </a:pPr>
            <a:r>
              <a:rPr lang="en-US" sz="1400" b="1">
                <a:solidFill>
                  <a:srgbClr val="000000"/>
                </a:solidFill>
                <a:ea typeface="+mn-lt"/>
                <a:cs typeface="+mn-lt"/>
              </a:rPr>
              <a:t>Euclidean Distance</a:t>
            </a:r>
            <a:r>
              <a:rPr lang="en-US" sz="1400">
                <a:solidFill>
                  <a:srgbClr val="000000"/>
                </a:solidFill>
                <a:ea typeface="+mn-lt"/>
                <a:cs typeface="+mn-lt"/>
              </a:rPr>
              <a:t>: Measures straight-line distance between points.</a:t>
            </a:r>
            <a:endParaRPr lang="en-US" sz="1400">
              <a:ea typeface="Calibri"/>
              <a:cs typeface="Calibri"/>
            </a:endParaRPr>
          </a:p>
          <a:p>
            <a:pPr marL="1199515" lvl="2" indent="-285750">
              <a:buFont typeface="Arial"/>
              <a:buChar char="•"/>
            </a:pPr>
            <a:r>
              <a:rPr lang="en-US" sz="1400" b="1">
                <a:solidFill>
                  <a:srgbClr val="000000"/>
                </a:solidFill>
                <a:ea typeface="+mn-lt"/>
                <a:cs typeface="+mn-lt"/>
              </a:rPr>
              <a:t>Manhattan Distance</a:t>
            </a:r>
            <a:r>
              <a:rPr lang="en-US" sz="1400">
                <a:solidFill>
                  <a:srgbClr val="000000"/>
                </a:solidFill>
                <a:ea typeface="+mn-lt"/>
                <a:cs typeface="+mn-lt"/>
              </a:rPr>
              <a:t>: Measures distance as the sum of absolute differences in each dimension.</a:t>
            </a:r>
            <a:endParaRPr lang="en-US" sz="1400">
              <a:ea typeface="Calibri"/>
              <a:cs typeface="Calibri"/>
            </a:endParaRPr>
          </a:p>
          <a:p>
            <a:pPr marL="285750" indent="-285750">
              <a:buFont typeface="Arial"/>
              <a:buChar char="•"/>
            </a:pPr>
            <a:r>
              <a:rPr lang="en-US" sz="1400" b="1">
                <a:solidFill>
                  <a:srgbClr val="000000"/>
                </a:solidFill>
                <a:ea typeface="+mn-lt"/>
                <a:cs typeface="+mn-lt"/>
              </a:rPr>
              <a:t>Performance Metrics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Model performance was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ea typeface="Calibri"/>
              <a:cs typeface="Calibri"/>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a:solidFill>
                  <a:srgbClr val="000000"/>
                </a:solidFill>
                <a:ea typeface="+mn-lt"/>
                <a:cs typeface="+mn-lt"/>
              </a:rPr>
              <a:t>The highest accuracy was achieved at k=13, with a score of </a:t>
            </a:r>
            <a:r>
              <a:rPr lang="en-US" sz="1400" b="1">
                <a:solidFill>
                  <a:srgbClr val="000000"/>
                </a:solidFill>
                <a:ea typeface="+mn-lt"/>
                <a:cs typeface="+mn-lt"/>
              </a:rPr>
              <a:t>72%</a:t>
            </a:r>
            <a:r>
              <a:rPr lang="en-US" sz="1400">
                <a:solidFill>
                  <a:srgbClr val="000000"/>
                </a:solidFill>
                <a:ea typeface="+mn-lt"/>
                <a:cs typeface="+mn-lt"/>
              </a:rPr>
              <a:t>.</a:t>
            </a:r>
            <a:endParaRPr lang="en-US" sz="1400">
              <a:ea typeface="Calibri"/>
              <a:cs typeface="Calibri"/>
            </a:endParaRPr>
          </a:p>
          <a:p>
            <a:pPr marL="285750" indent="-285750">
              <a:buFont typeface="Arial"/>
              <a:buChar char="•"/>
            </a:pPr>
            <a:r>
              <a:rPr lang="en-US" sz="1400" b="1">
                <a:solidFill>
                  <a:srgbClr val="000000"/>
                </a:solidFill>
                <a:ea typeface="+mn-lt"/>
                <a:cs typeface="+mn-lt"/>
              </a:rPr>
              <a:t>Euclidean Distance</a:t>
            </a:r>
            <a:r>
              <a:rPr lang="en-US" sz="1400">
                <a:solidFill>
                  <a:srgbClr val="000000"/>
                </a:solidFill>
                <a:ea typeface="+mn-lt"/>
                <a:cs typeface="+mn-lt"/>
              </a:rPr>
              <a:t> outperformed Manhattan Distance consistently across all k values.</a:t>
            </a:r>
            <a:endParaRPr lang="en-US" sz="1400">
              <a:ea typeface="Calibri"/>
              <a:cs typeface="Calibri"/>
            </a:endParaRPr>
          </a:p>
          <a:p>
            <a:pPr marL="285750" indent="-285750">
              <a:buFont typeface="Arial"/>
              <a:buChar char="•"/>
            </a:pPr>
            <a:r>
              <a:rPr lang="en-US" sz="1400">
                <a:solidFill>
                  <a:srgbClr val="000000"/>
                </a:solidFill>
                <a:ea typeface="+mn-lt"/>
                <a:cs typeface="+mn-lt"/>
              </a:rPr>
              <a:t>Performance comparison revealed that Euclidean Distance provided better generalization for this dataset, likely due to its sensitivity to overall feature magnitude.</a:t>
            </a:r>
            <a:endParaRPr lang="en-US" sz="1400">
              <a:ea typeface="Calibri"/>
              <a:cs typeface="Calibri"/>
            </a:endParaRPr>
          </a:p>
          <a:p>
            <a:pPr algn="l"/>
            <a:endParaRPr lang="en-US" sz="1400">
              <a:ea typeface="Calibri"/>
              <a:cs typeface="Calibri"/>
            </a:endParaRPr>
          </a:p>
        </p:txBody>
      </p:sp>
    </p:spTree>
    <p:extLst>
      <p:ext uri="{BB962C8B-B14F-4D97-AF65-F5344CB8AC3E}">
        <p14:creationId xmlns:p14="http://schemas.microsoft.com/office/powerpoint/2010/main" val="4248357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EE5F0-9794-CB9D-C221-8DC003B3026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09E2A9-69FC-60A6-6B33-2FE69F4326BD}"/>
              </a:ext>
            </a:extLst>
          </p:cNvPr>
          <p:cNvSpPr>
            <a:spLocks noGrp="1"/>
          </p:cNvSpPr>
          <p:nvPr>
            <p:ph type="sldNum" sz="quarter" idx="12"/>
          </p:nvPr>
        </p:nvSpPr>
        <p:spPr>
          <a:xfrm>
            <a:off x="9046729" y="6276840"/>
            <a:ext cx="2743200" cy="365125"/>
          </a:xfrm>
        </p:spPr>
        <p:txBody>
          <a:bodyPr/>
          <a:lstStyle/>
          <a:p>
            <a:fld id="{4267CD5E-26CF-4249-8540-BB1D07FD4227}" type="slidenum">
              <a:rPr lang="en-US" smtClean="0"/>
              <a:t>16</a:t>
            </a:fld>
            <a:endParaRPr lang="en-US"/>
          </a:p>
        </p:txBody>
      </p:sp>
      <p:sp>
        <p:nvSpPr>
          <p:cNvPr id="8" name="Title 1">
            <a:extLst>
              <a:ext uri="{FF2B5EF4-FFF2-40B4-BE49-F238E27FC236}">
                <a16:creationId xmlns:a16="http://schemas.microsoft.com/office/drawing/2014/main" id="{621CE869-1D27-6A08-309D-513097B00F37}"/>
              </a:ext>
            </a:extLst>
          </p:cNvPr>
          <p:cNvSpPr txBox="1">
            <a:spLocks/>
          </p:cNvSpPr>
          <p:nvPr/>
        </p:nvSpPr>
        <p:spPr>
          <a:xfrm>
            <a:off x="512247" y="200536"/>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a:t>
            </a:r>
            <a:r>
              <a:rPr lang="en-US" sz="2800">
                <a:solidFill>
                  <a:srgbClr val="363D45"/>
                </a:solidFill>
                <a:latin typeface="Times New Roman"/>
                <a:cs typeface="Times New Roman"/>
              </a:rPr>
              <a:t> - Naïve Bayes</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7904469E-4289-46CE-6BD9-7B701D056479}"/>
              </a:ext>
            </a:extLst>
          </p:cNvPr>
          <p:cNvPicPr>
            <a:picLocks noChangeAspect="1"/>
          </p:cNvPicPr>
          <p:nvPr/>
        </p:nvPicPr>
        <p:blipFill>
          <a:blip r:embed="rId2"/>
          <a:stretch>
            <a:fillRect/>
          </a:stretch>
        </p:blipFill>
        <p:spPr>
          <a:xfrm>
            <a:off x="5242560" y="3622659"/>
            <a:ext cx="3529584" cy="224005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1BD48A1-7BC3-8800-3C4A-79EB769DB564}"/>
              </a:ext>
            </a:extLst>
          </p:cNvPr>
          <p:cNvPicPr>
            <a:picLocks noChangeAspect="1"/>
          </p:cNvPicPr>
          <p:nvPr/>
        </p:nvPicPr>
        <p:blipFill>
          <a:blip r:embed="rId3"/>
          <a:stretch>
            <a:fillRect/>
          </a:stretch>
        </p:blipFill>
        <p:spPr>
          <a:xfrm>
            <a:off x="8889492" y="771255"/>
            <a:ext cx="3322320" cy="225834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8BE9F0E-E9FF-FD67-7344-00C386F2F4C3}"/>
              </a:ext>
            </a:extLst>
          </p:cNvPr>
          <p:cNvPicPr>
            <a:picLocks noChangeAspect="1"/>
          </p:cNvPicPr>
          <p:nvPr/>
        </p:nvPicPr>
        <p:blipFill>
          <a:blip r:embed="rId4"/>
          <a:stretch>
            <a:fillRect/>
          </a:stretch>
        </p:blipFill>
        <p:spPr>
          <a:xfrm>
            <a:off x="5365309" y="772779"/>
            <a:ext cx="3523488" cy="2252250"/>
          </a:xfrm>
          <a:prstGeom prst="rect">
            <a:avLst/>
          </a:prstGeom>
        </p:spPr>
      </p:pic>
      <p:sp>
        <p:nvSpPr>
          <p:cNvPr id="6" name="TextBox 5">
            <a:extLst>
              <a:ext uri="{FF2B5EF4-FFF2-40B4-BE49-F238E27FC236}">
                <a16:creationId xmlns:a16="http://schemas.microsoft.com/office/drawing/2014/main" id="{E7C30FB1-1049-955E-2A6E-AB0CCC67FBF0}"/>
              </a:ext>
            </a:extLst>
          </p:cNvPr>
          <p:cNvSpPr txBox="1"/>
          <p:nvPr/>
        </p:nvSpPr>
        <p:spPr>
          <a:xfrm>
            <a:off x="5785104" y="402336"/>
            <a:ext cx="16946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MultiNomial</a:t>
            </a:r>
            <a:r>
              <a:rPr lang="en-US">
                <a:ea typeface="Calibri"/>
                <a:cs typeface="Calibri"/>
              </a:rPr>
              <a:t> NB</a:t>
            </a:r>
            <a:endParaRPr lang="en-US"/>
          </a:p>
        </p:txBody>
      </p:sp>
      <p:sp>
        <p:nvSpPr>
          <p:cNvPr id="7" name="TextBox 6">
            <a:extLst>
              <a:ext uri="{FF2B5EF4-FFF2-40B4-BE49-F238E27FC236}">
                <a16:creationId xmlns:a16="http://schemas.microsoft.com/office/drawing/2014/main" id="{96BB22D4-A68D-CC6F-47C0-5323702A9179}"/>
              </a:ext>
            </a:extLst>
          </p:cNvPr>
          <p:cNvSpPr txBox="1"/>
          <p:nvPr/>
        </p:nvSpPr>
        <p:spPr>
          <a:xfrm>
            <a:off x="6126479" y="3249167"/>
            <a:ext cx="1353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Gaussian NB</a:t>
            </a:r>
          </a:p>
        </p:txBody>
      </p:sp>
      <p:sp>
        <p:nvSpPr>
          <p:cNvPr id="9" name="TextBox 8">
            <a:extLst>
              <a:ext uri="{FF2B5EF4-FFF2-40B4-BE49-F238E27FC236}">
                <a16:creationId xmlns:a16="http://schemas.microsoft.com/office/drawing/2014/main" id="{AC34D76E-AC15-061C-BB6B-F2829782BB5B}"/>
              </a:ext>
            </a:extLst>
          </p:cNvPr>
          <p:cNvSpPr txBox="1"/>
          <p:nvPr/>
        </p:nvSpPr>
        <p:spPr>
          <a:xfrm>
            <a:off x="9741407" y="402335"/>
            <a:ext cx="1353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Bernoulli NB</a:t>
            </a:r>
            <a:endParaRPr lang="en-US"/>
          </a:p>
        </p:txBody>
      </p:sp>
      <p:sp>
        <p:nvSpPr>
          <p:cNvPr id="10" name="TextBox 9">
            <a:extLst>
              <a:ext uri="{FF2B5EF4-FFF2-40B4-BE49-F238E27FC236}">
                <a16:creationId xmlns:a16="http://schemas.microsoft.com/office/drawing/2014/main" id="{0B20BF80-26CC-99D9-FBB4-9F1C07CB05FE}"/>
              </a:ext>
            </a:extLst>
          </p:cNvPr>
          <p:cNvSpPr txBox="1"/>
          <p:nvPr/>
        </p:nvSpPr>
        <p:spPr>
          <a:xfrm>
            <a:off x="280416" y="957071"/>
            <a:ext cx="5096256"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included features relevant to diabetes diagnosis and a binary target indicating the presence or absence of diabetes.</a:t>
            </a:r>
            <a:endParaRPr lang="en-US" sz="1400">
              <a:ea typeface="Calibri"/>
              <a:cs typeface="Calibri"/>
            </a:endParaRPr>
          </a:p>
          <a:p>
            <a:pPr marL="742315" lvl="1" indent="-285750">
              <a:buFont typeface="Arial"/>
              <a:buChar char="•"/>
            </a:pPr>
            <a:r>
              <a:rPr lang="en-US" sz="1400">
                <a:solidFill>
                  <a:srgbClr val="000000"/>
                </a:solidFill>
                <a:ea typeface="+mn-lt"/>
                <a:cs typeface="+mn-lt"/>
              </a:rPr>
              <a:t>Appropriate preprocessing was applied, ensuring compatibility with each Naive Bayes variant.</a:t>
            </a:r>
            <a:endParaRPr lang="en-US" sz="1400">
              <a:ea typeface="Calibri"/>
              <a:cs typeface="Calibri"/>
            </a:endParaRPr>
          </a:p>
          <a:p>
            <a:pPr marL="285750" indent="-285750">
              <a:buFont typeface="Arial"/>
              <a:buChar char="•"/>
            </a:pPr>
            <a:r>
              <a:rPr lang="en-US" sz="1400" b="1">
                <a:solidFill>
                  <a:srgbClr val="000000"/>
                </a:solidFill>
                <a:ea typeface="+mn-lt"/>
                <a:cs typeface="+mn-lt"/>
              </a:rPr>
              <a:t>Algorithm Variants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b="1">
                <a:solidFill>
                  <a:srgbClr val="000000"/>
                </a:solidFill>
                <a:ea typeface="+mn-lt"/>
                <a:cs typeface="+mn-lt"/>
              </a:rPr>
              <a:t>Gaussian NB</a:t>
            </a:r>
            <a:r>
              <a:rPr lang="en-US" sz="1400">
                <a:solidFill>
                  <a:srgbClr val="000000"/>
                </a:solidFill>
                <a:ea typeface="+mn-lt"/>
                <a:cs typeface="+mn-lt"/>
              </a:rPr>
              <a:t>: Assumes features are normally distributed.</a:t>
            </a:r>
            <a:endParaRPr lang="en-US" sz="1400">
              <a:ea typeface="Calibri"/>
              <a:cs typeface="Calibri"/>
            </a:endParaRPr>
          </a:p>
          <a:p>
            <a:pPr marL="742315" lvl="1" indent="-285750">
              <a:buFont typeface="Arial"/>
              <a:buChar char="•"/>
            </a:pPr>
            <a:r>
              <a:rPr lang="en-US" sz="1400" b="1">
                <a:solidFill>
                  <a:srgbClr val="000000"/>
                </a:solidFill>
                <a:ea typeface="+mn-lt"/>
                <a:cs typeface="+mn-lt"/>
              </a:rPr>
              <a:t>Multinomial NB</a:t>
            </a:r>
            <a:r>
              <a:rPr lang="en-US" sz="1400">
                <a:solidFill>
                  <a:srgbClr val="000000"/>
                </a:solidFill>
                <a:ea typeface="+mn-lt"/>
                <a:cs typeface="+mn-lt"/>
              </a:rPr>
              <a:t>: Designed for discrete counts, suitable for text data but adapted for this analysis.</a:t>
            </a:r>
            <a:endParaRPr lang="en-US" sz="1400">
              <a:ea typeface="Calibri"/>
              <a:cs typeface="Calibri"/>
            </a:endParaRPr>
          </a:p>
          <a:p>
            <a:pPr marL="742315" lvl="1" indent="-285750">
              <a:buFont typeface="Arial"/>
              <a:buChar char="•"/>
            </a:pPr>
            <a:r>
              <a:rPr lang="en-US" sz="1400" b="1">
                <a:solidFill>
                  <a:srgbClr val="000000"/>
                </a:solidFill>
                <a:ea typeface="+mn-lt"/>
                <a:cs typeface="+mn-lt"/>
              </a:rPr>
              <a:t>Bernoulli NB</a:t>
            </a:r>
            <a:r>
              <a:rPr lang="en-US" sz="1400">
                <a:solidFill>
                  <a:srgbClr val="000000"/>
                </a:solidFill>
                <a:ea typeface="+mn-lt"/>
                <a:cs typeface="+mn-lt"/>
              </a:rPr>
              <a:t>: Suitable for binary features, modeling the presence or absence of features.</a:t>
            </a:r>
            <a:endParaRPr lang="en-US" sz="1400">
              <a:ea typeface="Calibri"/>
              <a:cs typeface="Calibri"/>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Each variant was tested using the same dataset and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ea typeface="Calibri"/>
              <a:cs typeface="Calibri"/>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b="1">
                <a:solidFill>
                  <a:srgbClr val="000000"/>
                </a:solidFill>
                <a:ea typeface="+mn-lt"/>
                <a:cs typeface="+mn-lt"/>
              </a:rPr>
              <a:t>Gaussian NB</a:t>
            </a:r>
            <a:r>
              <a:rPr lang="en-US" sz="1400">
                <a:solidFill>
                  <a:srgbClr val="000000"/>
                </a:solidFill>
                <a:ea typeface="+mn-lt"/>
                <a:cs typeface="+mn-lt"/>
              </a:rPr>
              <a:t>: Achieved the highest accuracy of </a:t>
            </a:r>
            <a:r>
              <a:rPr lang="en-US" sz="1400" b="1">
                <a:solidFill>
                  <a:srgbClr val="000000"/>
                </a:solidFill>
                <a:ea typeface="+mn-lt"/>
                <a:cs typeface="+mn-lt"/>
              </a:rPr>
              <a:t>72%</a:t>
            </a:r>
            <a:r>
              <a:rPr lang="en-US" sz="1400">
                <a:solidFill>
                  <a:srgbClr val="000000"/>
                </a:solidFill>
                <a:ea typeface="+mn-lt"/>
                <a:cs typeface="+mn-lt"/>
              </a:rPr>
              <a:t>, leveraging its assumption of normally distributed features.</a:t>
            </a:r>
            <a:endParaRPr lang="en-US" sz="1400">
              <a:ea typeface="Calibri"/>
              <a:cs typeface="Calibri"/>
            </a:endParaRPr>
          </a:p>
          <a:p>
            <a:pPr marL="285750" indent="-285750">
              <a:buFont typeface="Arial"/>
              <a:buChar char="•"/>
            </a:pPr>
            <a:r>
              <a:rPr lang="en-US" sz="1400" b="1">
                <a:solidFill>
                  <a:srgbClr val="000000"/>
                </a:solidFill>
                <a:ea typeface="+mn-lt"/>
                <a:cs typeface="+mn-lt"/>
              </a:rPr>
              <a:t>Bernoulli NB</a:t>
            </a:r>
            <a:r>
              <a:rPr lang="en-US" sz="1400">
                <a:solidFill>
                  <a:srgbClr val="000000"/>
                </a:solidFill>
                <a:ea typeface="+mn-lt"/>
                <a:cs typeface="+mn-lt"/>
              </a:rPr>
              <a:t>: Performed slightly lower at </a:t>
            </a:r>
            <a:r>
              <a:rPr lang="en-US" sz="1400" b="1">
                <a:solidFill>
                  <a:srgbClr val="000000"/>
                </a:solidFill>
                <a:ea typeface="+mn-lt"/>
                <a:cs typeface="+mn-lt"/>
              </a:rPr>
              <a:t>71%</a:t>
            </a:r>
            <a:r>
              <a:rPr lang="en-US" sz="1400">
                <a:solidFill>
                  <a:srgbClr val="000000"/>
                </a:solidFill>
                <a:ea typeface="+mn-lt"/>
                <a:cs typeface="+mn-lt"/>
              </a:rPr>
              <a:t>, benefiting from binary feature modeling.</a:t>
            </a:r>
            <a:endParaRPr lang="en-US" sz="1400">
              <a:ea typeface="Calibri"/>
              <a:cs typeface="Calibri"/>
            </a:endParaRPr>
          </a:p>
          <a:p>
            <a:pPr marL="285750" indent="-285750">
              <a:buFont typeface="Arial"/>
              <a:buChar char="•"/>
            </a:pPr>
            <a:r>
              <a:rPr lang="en-US" sz="1400" b="1">
                <a:solidFill>
                  <a:srgbClr val="000000"/>
                </a:solidFill>
                <a:ea typeface="+mn-lt"/>
                <a:cs typeface="+mn-lt"/>
              </a:rPr>
              <a:t>Multinomial NB</a:t>
            </a:r>
            <a:r>
              <a:rPr lang="en-US" sz="1400">
                <a:solidFill>
                  <a:srgbClr val="000000"/>
                </a:solidFill>
                <a:ea typeface="+mn-lt"/>
                <a:cs typeface="+mn-lt"/>
              </a:rPr>
              <a:t>: Scored </a:t>
            </a:r>
            <a:r>
              <a:rPr lang="en-US" sz="1400" b="1">
                <a:solidFill>
                  <a:srgbClr val="000000"/>
                </a:solidFill>
                <a:ea typeface="+mn-lt"/>
                <a:cs typeface="+mn-lt"/>
              </a:rPr>
              <a:t>69%</a:t>
            </a:r>
            <a:r>
              <a:rPr lang="en-US" sz="1400">
                <a:solidFill>
                  <a:srgbClr val="000000"/>
                </a:solidFill>
                <a:ea typeface="+mn-lt"/>
                <a:cs typeface="+mn-lt"/>
              </a:rPr>
              <a:t>, as its assumption of discrete counts was less aligned with the dataset characteristics.</a:t>
            </a:r>
            <a:endParaRPr lang="en-US" sz="1400">
              <a:ea typeface="Calibri"/>
              <a:cs typeface="Calibri"/>
            </a:endParaRPr>
          </a:p>
          <a:p>
            <a:pPr algn="l"/>
            <a:endParaRPr lang="en-US" sz="1400">
              <a:ea typeface="Calibri"/>
              <a:cs typeface="Calibri"/>
            </a:endParaRPr>
          </a:p>
        </p:txBody>
      </p:sp>
      <p:pic>
        <p:nvPicPr>
          <p:cNvPr id="11" name="Picture 10" descr="A graph of different colors and numbers&#10;&#10;Description automatically generated">
            <a:extLst>
              <a:ext uri="{FF2B5EF4-FFF2-40B4-BE49-F238E27FC236}">
                <a16:creationId xmlns:a16="http://schemas.microsoft.com/office/drawing/2014/main" id="{6186887C-24C1-9819-EC17-8B391ED81B1E}"/>
              </a:ext>
            </a:extLst>
          </p:cNvPr>
          <p:cNvPicPr>
            <a:picLocks noChangeAspect="1"/>
          </p:cNvPicPr>
          <p:nvPr/>
        </p:nvPicPr>
        <p:blipFill>
          <a:blip r:embed="rId5"/>
          <a:stretch>
            <a:fillRect/>
          </a:stretch>
        </p:blipFill>
        <p:spPr>
          <a:xfrm>
            <a:off x="8631936" y="3622796"/>
            <a:ext cx="3578352" cy="2434856"/>
          </a:xfrm>
          <a:prstGeom prst="rect">
            <a:avLst/>
          </a:prstGeom>
        </p:spPr>
      </p:pic>
    </p:spTree>
    <p:extLst>
      <p:ext uri="{BB962C8B-B14F-4D97-AF65-F5344CB8AC3E}">
        <p14:creationId xmlns:p14="http://schemas.microsoft.com/office/powerpoint/2010/main" val="138132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Artificial Neural Network (ANN)</a:t>
            </a:r>
            <a:endParaRPr kumimoji="0" lang="en-US" sz="2800" b="1" i="0" u="none" strike="noStrike" kern="1200" cap="none" spc="0" normalizeH="0" baseline="0" noProof="0">
              <a:ln>
                <a:noFill/>
              </a:ln>
              <a:solidFill>
                <a:srgbClr val="363D45"/>
              </a:solidFill>
              <a:effectLst/>
              <a:uLnTx/>
              <a:uFillTx/>
              <a:latin typeface="Times New Roman"/>
              <a:cs typeface="Times New Roman"/>
            </a:endParaRPr>
          </a:p>
        </p:txBody>
      </p:sp>
      <p:sp>
        <p:nvSpPr>
          <p:cNvPr id="6" name="TextBox 5">
            <a:extLst>
              <a:ext uri="{FF2B5EF4-FFF2-40B4-BE49-F238E27FC236}">
                <a16:creationId xmlns:a16="http://schemas.microsoft.com/office/drawing/2014/main" id="{F4EE08D2-35A8-1259-8579-BF4253D19456}"/>
              </a:ext>
            </a:extLst>
          </p:cNvPr>
          <p:cNvSpPr txBox="1"/>
          <p:nvPr/>
        </p:nvSpPr>
        <p:spPr>
          <a:xfrm>
            <a:off x="646176" y="777345"/>
            <a:ext cx="510081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dirty="0">
                <a:solidFill>
                  <a:srgbClr val="000000"/>
                </a:solidFill>
                <a:ea typeface="+mn-lt"/>
                <a:cs typeface="+mn-lt"/>
              </a:rPr>
              <a:t>Preprocessing: </a:t>
            </a:r>
            <a:endParaRPr lang="en-US" sz="1400" dirty="0">
              <a:solidFill>
                <a:srgbClr val="000000"/>
              </a:solidFill>
              <a:ea typeface="+mn-lt"/>
              <a:cs typeface="+mn-lt"/>
            </a:endParaRPr>
          </a:p>
          <a:p>
            <a:pPr marL="742315" lvl="1" indent="-285750">
              <a:buFont typeface="Arial"/>
              <a:buChar char="•"/>
            </a:pPr>
            <a:r>
              <a:rPr lang="en-US" sz="1400" dirty="0">
                <a:solidFill>
                  <a:srgbClr val="000000"/>
                </a:solidFill>
                <a:ea typeface="+mn-lt"/>
                <a:cs typeface="+mn-lt"/>
              </a:rPr>
              <a:t>Categorized BMI  0: &lt;=18, 1: 19-24, 2: 25-29, 3: 30-39, 4: 40+ according to CDC guidelines</a:t>
            </a:r>
            <a:endParaRPr lang="en-US" sz="1400" b="1" dirty="0">
              <a:solidFill>
                <a:srgbClr val="000000"/>
              </a:solidFill>
              <a:ea typeface="+mn-lt"/>
              <a:cs typeface="+mn-lt"/>
            </a:endParaRPr>
          </a:p>
          <a:p>
            <a:pPr marL="742315" lvl="1" indent="-285750">
              <a:buFont typeface="Arial"/>
              <a:buChar char="•"/>
            </a:pPr>
            <a:r>
              <a:rPr lang="en-US" sz="1400" dirty="0">
                <a:solidFill>
                  <a:srgbClr val="000000"/>
                </a:solidFill>
                <a:ea typeface="+mn-lt"/>
                <a:cs typeface="+mn-lt"/>
              </a:rPr>
              <a:t>Ensured all considered parameters are encoded using label encoders</a:t>
            </a:r>
          </a:p>
          <a:p>
            <a:pPr marL="742315" lvl="1" indent="-285750">
              <a:buFont typeface="Arial"/>
              <a:buChar char="•"/>
            </a:pPr>
            <a:r>
              <a:rPr lang="en-US" sz="1400" dirty="0">
                <a:solidFill>
                  <a:srgbClr val="000000"/>
                </a:solidFill>
                <a:ea typeface="+mn-lt"/>
                <a:cs typeface="+mn-lt"/>
              </a:rPr>
              <a:t>Did extensive check by setting up combination of neurons across 2 hidden layers</a:t>
            </a:r>
          </a:p>
          <a:p>
            <a:pPr marL="285750" indent="-285750">
              <a:buFont typeface="Arial"/>
              <a:buChar char="•"/>
            </a:pPr>
            <a:r>
              <a:rPr lang="en-US" sz="1400" b="1" dirty="0">
                <a:solidFill>
                  <a:srgbClr val="000000"/>
                </a:solidFill>
                <a:ea typeface="+mn-lt"/>
                <a:cs typeface="+mn-lt"/>
              </a:rPr>
              <a:t>Model Evaluation</a:t>
            </a:r>
            <a:r>
              <a:rPr lang="en-US" sz="1400" dirty="0">
                <a:solidFill>
                  <a:srgbClr val="000000"/>
                </a:solidFill>
                <a:ea typeface="+mn-lt"/>
                <a:cs typeface="+mn-lt"/>
              </a:rPr>
              <a:t>:</a:t>
            </a:r>
          </a:p>
          <a:p>
            <a:pPr marL="742315" lvl="1" indent="-285750">
              <a:buFont typeface="Arial"/>
              <a:buChar char="•"/>
            </a:pPr>
            <a:r>
              <a:rPr lang="en-US" sz="1400" dirty="0">
                <a:solidFill>
                  <a:srgbClr val="000000"/>
                </a:solidFill>
                <a:ea typeface="+mn-lt"/>
                <a:cs typeface="+mn-lt"/>
              </a:rPr>
              <a:t>Best model dependent on accuracy is achieved with 2 hidden layers of 28 and 14 neurons respectively.</a:t>
            </a:r>
            <a:endParaRPr lang="en-US" sz="1400" dirty="0">
              <a:solidFill>
                <a:srgbClr val="363D45"/>
              </a:solidFill>
              <a:ea typeface="+mn-lt"/>
              <a:cs typeface="+mn-lt"/>
            </a:endParaRPr>
          </a:p>
          <a:p>
            <a:pPr marL="742315" lvl="1" indent="-285750">
              <a:buFont typeface="Arial"/>
              <a:buChar char="•"/>
            </a:pPr>
            <a:r>
              <a:rPr lang="en-US" sz="1400" dirty="0">
                <a:solidFill>
                  <a:srgbClr val="000000"/>
                </a:solidFill>
                <a:ea typeface="+mn-lt"/>
                <a:cs typeface="+mn-lt"/>
              </a:rPr>
              <a:t>Was evaluated with hyperparameters: </a:t>
            </a:r>
            <a:endParaRPr lang="en-US">
              <a:solidFill>
                <a:srgbClr val="363D45"/>
              </a:solidFill>
              <a:ea typeface="+mn-lt"/>
              <a:cs typeface="+mn-lt"/>
            </a:endParaRPr>
          </a:p>
          <a:p>
            <a:pPr marL="1199515" lvl="2" indent="-285750">
              <a:buFont typeface="Wingdings"/>
              <a:buChar char="§"/>
            </a:pPr>
            <a:r>
              <a:rPr lang="en-US" sz="1400" dirty="0" err="1">
                <a:solidFill>
                  <a:srgbClr val="000000"/>
                </a:solidFill>
                <a:ea typeface="+mn-lt"/>
                <a:cs typeface="+mn-lt"/>
              </a:rPr>
              <a:t>dropout_rate</a:t>
            </a:r>
            <a:r>
              <a:rPr lang="en-US" sz="1400" dirty="0">
                <a:solidFill>
                  <a:srgbClr val="000000"/>
                </a:solidFill>
                <a:ea typeface="+mn-lt"/>
                <a:cs typeface="+mn-lt"/>
              </a:rPr>
              <a:t> = 0.1, epochs = 11</a:t>
            </a:r>
            <a:endParaRPr lang="en-US" dirty="0">
              <a:solidFill>
                <a:srgbClr val="363D45"/>
              </a:solidFill>
              <a:ea typeface="+mn-lt"/>
              <a:cs typeface="+mn-lt"/>
            </a:endParaRPr>
          </a:p>
          <a:p>
            <a:pPr marL="1199515" lvl="2" indent="-285750">
              <a:buFont typeface="Wingdings"/>
              <a:buChar char="§"/>
            </a:pPr>
            <a:r>
              <a:rPr lang="en-US" sz="1400" dirty="0" err="1">
                <a:solidFill>
                  <a:srgbClr val="000000"/>
                </a:solidFill>
                <a:ea typeface="+mn-lt"/>
                <a:cs typeface="+mn-lt"/>
              </a:rPr>
              <a:t>batch_size</a:t>
            </a:r>
            <a:r>
              <a:rPr lang="en-US" sz="1400" dirty="0">
                <a:solidFill>
                  <a:srgbClr val="000000"/>
                </a:solidFill>
                <a:ea typeface="+mn-lt"/>
                <a:cs typeface="+mn-lt"/>
              </a:rPr>
              <a:t> = 32, </a:t>
            </a:r>
            <a:r>
              <a:rPr lang="en-US" sz="1400" dirty="0" err="1">
                <a:solidFill>
                  <a:srgbClr val="000000"/>
                </a:solidFill>
                <a:ea typeface="+mn-lt"/>
                <a:cs typeface="+mn-lt"/>
              </a:rPr>
              <a:t>learn_rate</a:t>
            </a:r>
            <a:r>
              <a:rPr lang="en-US" sz="1400" dirty="0">
                <a:solidFill>
                  <a:srgbClr val="000000"/>
                </a:solidFill>
                <a:ea typeface="+mn-lt"/>
                <a:cs typeface="+mn-lt"/>
              </a:rPr>
              <a:t> = 0.001</a:t>
            </a:r>
            <a:endParaRPr lang="en-US">
              <a:ea typeface="Calibri" panose="020F0502020204030204"/>
              <a:cs typeface="Calibri" panose="020F0502020204030204"/>
            </a:endParaRPr>
          </a:p>
          <a:p>
            <a:pPr marL="285750" indent="-285750">
              <a:buFont typeface="Arial"/>
              <a:buChar char="•"/>
            </a:pPr>
            <a:r>
              <a:rPr lang="en-US" sz="1400" b="1" dirty="0">
                <a:solidFill>
                  <a:srgbClr val="000000"/>
                </a:solidFill>
                <a:ea typeface="+mn-lt"/>
                <a:cs typeface="+mn-lt"/>
              </a:rPr>
              <a:t>Performance Metrics</a:t>
            </a:r>
            <a:r>
              <a:rPr lang="en-US" sz="1400" dirty="0">
                <a:solidFill>
                  <a:srgbClr val="000000"/>
                </a:solidFill>
                <a:ea typeface="+mn-lt"/>
                <a:cs typeface="+mn-lt"/>
              </a:rPr>
              <a:t>:</a:t>
            </a:r>
            <a:endParaRPr lang="en-US" sz="1400" dirty="0">
              <a:ea typeface="Calibri"/>
              <a:cs typeface="Calibri"/>
            </a:endParaRPr>
          </a:p>
          <a:p>
            <a:pPr marL="742315" lvl="1" indent="-285750">
              <a:buFont typeface="Arial"/>
              <a:buChar char="•"/>
            </a:pPr>
            <a:r>
              <a:rPr lang="en-US" sz="1400" dirty="0">
                <a:solidFill>
                  <a:srgbClr val="000000"/>
                </a:solidFill>
                <a:ea typeface="+mn-lt"/>
                <a:cs typeface="+mn-lt"/>
              </a:rPr>
              <a:t>Model performance was evaluated using </a:t>
            </a:r>
            <a:r>
              <a:rPr lang="en-US" sz="1400" b="1" dirty="0">
                <a:solidFill>
                  <a:srgbClr val="000000"/>
                </a:solidFill>
                <a:ea typeface="+mn-lt"/>
                <a:cs typeface="+mn-lt"/>
              </a:rPr>
              <a:t>accuracy score</a:t>
            </a:r>
            <a:r>
              <a:rPr lang="en-US" sz="1400" dirty="0">
                <a:solidFill>
                  <a:srgbClr val="000000"/>
                </a:solidFill>
                <a:ea typeface="+mn-lt"/>
                <a:cs typeface="+mn-lt"/>
              </a:rPr>
              <a:t> on the test set.</a:t>
            </a:r>
            <a:endParaRPr lang="en-US" sz="1400">
              <a:solidFill>
                <a:srgbClr val="363D45"/>
              </a:solidFill>
              <a:ea typeface="Calibri"/>
              <a:cs typeface="Calibri"/>
            </a:endParaRPr>
          </a:p>
          <a:p>
            <a:pPr marL="285750" indent="-285750">
              <a:buFont typeface="Arial"/>
              <a:buChar char="•"/>
            </a:pPr>
            <a:r>
              <a:rPr lang="en-US" sz="1400" b="1" dirty="0">
                <a:solidFill>
                  <a:srgbClr val="000000"/>
                </a:solidFill>
              </a:rPr>
              <a:t>Results</a:t>
            </a:r>
            <a:endParaRPr lang="en-US" sz="1400" dirty="0">
              <a:ea typeface="Calibri"/>
              <a:cs typeface="Calibri"/>
            </a:endParaRPr>
          </a:p>
          <a:p>
            <a:pPr marL="285750" indent="-285750">
              <a:buFont typeface="Arial"/>
              <a:buChar char="•"/>
            </a:pPr>
            <a:r>
              <a:rPr lang="en-US" sz="1400" dirty="0">
                <a:solidFill>
                  <a:srgbClr val="000000"/>
                </a:solidFill>
                <a:ea typeface="+mn-lt"/>
                <a:cs typeface="+mn-lt"/>
              </a:rPr>
              <a:t>The highest accuracy was achieved at random state=</a:t>
            </a:r>
            <a:r>
              <a:rPr lang="en-US" sz="1400" b="1" dirty="0">
                <a:solidFill>
                  <a:srgbClr val="000000"/>
                </a:solidFill>
                <a:ea typeface="+mn-lt"/>
                <a:cs typeface="+mn-lt"/>
              </a:rPr>
              <a:t>57</a:t>
            </a:r>
            <a:r>
              <a:rPr lang="en-US" sz="1400" dirty="0">
                <a:solidFill>
                  <a:srgbClr val="000000"/>
                </a:solidFill>
                <a:ea typeface="+mn-lt"/>
                <a:cs typeface="+mn-lt"/>
              </a:rPr>
              <a:t>, with a score of </a:t>
            </a:r>
            <a:r>
              <a:rPr lang="en-US" sz="1400" b="1" dirty="0">
                <a:solidFill>
                  <a:srgbClr val="000000"/>
                </a:solidFill>
                <a:ea typeface="+mn-lt"/>
                <a:cs typeface="+mn-lt"/>
              </a:rPr>
              <a:t>75.98%</a:t>
            </a:r>
            <a:endParaRPr lang="en-US" sz="1400">
              <a:solidFill>
                <a:srgbClr val="000000"/>
              </a:solidFill>
              <a:ea typeface="+mn-lt"/>
              <a:cs typeface="+mn-lt"/>
            </a:endParaRPr>
          </a:p>
          <a:p>
            <a:pPr marL="285750" indent="-285750">
              <a:buFont typeface="Arial"/>
              <a:buChar char="•"/>
            </a:pPr>
            <a:r>
              <a:rPr lang="en-US" sz="1400" dirty="0">
                <a:solidFill>
                  <a:srgbClr val="000000"/>
                </a:solidFill>
                <a:ea typeface="+mn-lt"/>
                <a:cs typeface="+mn-lt"/>
              </a:rPr>
              <a:t>A high </a:t>
            </a:r>
            <a:r>
              <a:rPr lang="en-US" sz="1400" b="1" dirty="0">
                <a:solidFill>
                  <a:srgbClr val="000000"/>
                </a:solidFill>
                <a:ea typeface="+mn-lt"/>
                <a:cs typeface="+mn-lt"/>
              </a:rPr>
              <a:t>precision</a:t>
            </a:r>
            <a:r>
              <a:rPr lang="en-US" sz="1400" dirty="0">
                <a:solidFill>
                  <a:srgbClr val="000000"/>
                </a:solidFill>
                <a:ea typeface="+mn-lt"/>
                <a:cs typeface="+mn-lt"/>
              </a:rPr>
              <a:t> of 81% is  achieved</a:t>
            </a:r>
          </a:p>
        </p:txBody>
      </p:sp>
      <p:pic>
        <p:nvPicPr>
          <p:cNvPr id="3" name="Picture 2" descr="A screenshot of a computer&#10;&#10;Description automatically generated">
            <a:extLst>
              <a:ext uri="{FF2B5EF4-FFF2-40B4-BE49-F238E27FC236}">
                <a16:creationId xmlns:a16="http://schemas.microsoft.com/office/drawing/2014/main" id="{38B0A587-AB19-F6CA-F212-43799538EC3A}"/>
              </a:ext>
            </a:extLst>
          </p:cNvPr>
          <p:cNvPicPr>
            <a:picLocks noChangeAspect="1"/>
          </p:cNvPicPr>
          <p:nvPr/>
        </p:nvPicPr>
        <p:blipFill>
          <a:blip r:embed="rId2"/>
          <a:stretch>
            <a:fillRect/>
          </a:stretch>
        </p:blipFill>
        <p:spPr>
          <a:xfrm>
            <a:off x="6343733" y="4614694"/>
            <a:ext cx="3902744" cy="1585663"/>
          </a:xfrm>
          <a:prstGeom prst="rect">
            <a:avLst/>
          </a:prstGeom>
        </p:spPr>
      </p:pic>
      <p:pic>
        <p:nvPicPr>
          <p:cNvPr id="4" name="Picture 3" descr="A chart with different colors and numbers&#10;&#10;Description automatically generated">
            <a:extLst>
              <a:ext uri="{FF2B5EF4-FFF2-40B4-BE49-F238E27FC236}">
                <a16:creationId xmlns:a16="http://schemas.microsoft.com/office/drawing/2014/main" id="{192FFE4D-CD82-7097-6B54-78095ECC4B8A}"/>
              </a:ext>
            </a:extLst>
          </p:cNvPr>
          <p:cNvPicPr>
            <a:picLocks noChangeAspect="1"/>
          </p:cNvPicPr>
          <p:nvPr/>
        </p:nvPicPr>
        <p:blipFill>
          <a:blip r:embed="rId3"/>
          <a:stretch>
            <a:fillRect/>
          </a:stretch>
        </p:blipFill>
        <p:spPr>
          <a:xfrm>
            <a:off x="6203448" y="911224"/>
            <a:ext cx="4169946" cy="3511551"/>
          </a:xfrm>
          <a:prstGeom prst="rect">
            <a:avLst/>
          </a:prstGeom>
        </p:spPr>
      </p:pic>
    </p:spTree>
    <p:extLst>
      <p:ext uri="{BB962C8B-B14F-4D97-AF65-F5344CB8AC3E}">
        <p14:creationId xmlns:p14="http://schemas.microsoft.com/office/powerpoint/2010/main" val="319379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18</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Artificial Neural Network (ANN)</a:t>
            </a:r>
            <a:endParaRPr kumimoji="0" lang="en-US" sz="2800" b="1" i="0" u="none" strike="noStrike" kern="1200" cap="none" spc="0" normalizeH="0" baseline="0" noProof="0">
              <a:ln>
                <a:noFill/>
              </a:ln>
              <a:solidFill>
                <a:srgbClr val="363D45"/>
              </a:solidFill>
              <a:effectLst/>
              <a:uLnTx/>
              <a:uFillTx/>
              <a:latin typeface="Times New Roman"/>
              <a:cs typeface="Times New Roman"/>
            </a:endParaRPr>
          </a:p>
        </p:txBody>
      </p:sp>
      <p:pic>
        <p:nvPicPr>
          <p:cNvPr id="2" name="Picture 1" descr="A diagram of a network&#10;&#10;Description automatically generated">
            <a:extLst>
              <a:ext uri="{FF2B5EF4-FFF2-40B4-BE49-F238E27FC236}">
                <a16:creationId xmlns:a16="http://schemas.microsoft.com/office/drawing/2014/main" id="{B979C806-C64B-51F2-B4DB-E701A050A948}"/>
              </a:ext>
            </a:extLst>
          </p:cNvPr>
          <p:cNvPicPr>
            <a:picLocks noChangeAspect="1"/>
          </p:cNvPicPr>
          <p:nvPr/>
        </p:nvPicPr>
        <p:blipFill>
          <a:blip r:embed="rId2"/>
          <a:stretch>
            <a:fillRect/>
          </a:stretch>
        </p:blipFill>
        <p:spPr>
          <a:xfrm>
            <a:off x="2137694" y="783557"/>
            <a:ext cx="5323139" cy="5277519"/>
          </a:xfrm>
          <a:prstGeom prst="rect">
            <a:avLst/>
          </a:prstGeom>
        </p:spPr>
      </p:pic>
      <p:pic>
        <p:nvPicPr>
          <p:cNvPr id="3" name="Picture 2" descr="A blue circle with white background&#10;&#10;Description automatically generated">
            <a:extLst>
              <a:ext uri="{FF2B5EF4-FFF2-40B4-BE49-F238E27FC236}">
                <a16:creationId xmlns:a16="http://schemas.microsoft.com/office/drawing/2014/main" id="{50862452-BA17-BAA3-26C9-8ACCC47B3DBB}"/>
              </a:ext>
            </a:extLst>
          </p:cNvPr>
          <p:cNvPicPr>
            <a:picLocks noChangeAspect="1"/>
          </p:cNvPicPr>
          <p:nvPr/>
        </p:nvPicPr>
        <p:blipFill>
          <a:blip r:embed="rId3"/>
          <a:stretch>
            <a:fillRect/>
          </a:stretch>
        </p:blipFill>
        <p:spPr>
          <a:xfrm>
            <a:off x="8036009" y="2802439"/>
            <a:ext cx="504825" cy="638175"/>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99CCD68B-BCF5-084B-B00D-C96858545AD4}"/>
              </a:ext>
            </a:extLst>
          </p:cNvPr>
          <p:cNvPicPr>
            <a:picLocks noChangeAspect="1"/>
          </p:cNvPicPr>
          <p:nvPr/>
        </p:nvPicPr>
        <p:blipFill>
          <a:blip r:embed="rId4"/>
          <a:stretch>
            <a:fillRect/>
          </a:stretch>
        </p:blipFill>
        <p:spPr>
          <a:xfrm>
            <a:off x="7773236" y="5632534"/>
            <a:ext cx="1885950" cy="485775"/>
          </a:xfrm>
          <a:prstGeom prst="rect">
            <a:avLst/>
          </a:prstGeom>
        </p:spPr>
      </p:pic>
      <p:cxnSp>
        <p:nvCxnSpPr>
          <p:cNvPr id="7" name="Straight Arrow Connector 6">
            <a:extLst>
              <a:ext uri="{FF2B5EF4-FFF2-40B4-BE49-F238E27FC236}">
                <a16:creationId xmlns:a16="http://schemas.microsoft.com/office/drawing/2014/main" id="{D3C287FE-F6E9-0D31-CE4F-C79748FB7811}"/>
              </a:ext>
            </a:extLst>
          </p:cNvPr>
          <p:cNvCxnSpPr/>
          <p:nvPr/>
        </p:nvCxnSpPr>
        <p:spPr>
          <a:xfrm>
            <a:off x="7471302" y="2461846"/>
            <a:ext cx="597876" cy="527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64D677-BB49-4667-DC67-25AAD0A03E1B}"/>
              </a:ext>
            </a:extLst>
          </p:cNvPr>
          <p:cNvCxnSpPr>
            <a:cxnSpLocks/>
          </p:cNvCxnSpPr>
          <p:nvPr/>
        </p:nvCxnSpPr>
        <p:spPr>
          <a:xfrm>
            <a:off x="7364355" y="3116897"/>
            <a:ext cx="691454" cy="1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7288AB-36D5-ED53-D191-EC8D228A845E}"/>
              </a:ext>
            </a:extLst>
          </p:cNvPr>
          <p:cNvCxnSpPr>
            <a:cxnSpLocks/>
          </p:cNvCxnSpPr>
          <p:nvPr/>
        </p:nvCxnSpPr>
        <p:spPr>
          <a:xfrm flipV="1">
            <a:off x="7417829" y="3336962"/>
            <a:ext cx="584507" cy="809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859EC0-9151-235F-9BC2-8DCC653584D1}"/>
              </a:ext>
            </a:extLst>
          </p:cNvPr>
          <p:cNvCxnSpPr>
            <a:cxnSpLocks/>
          </p:cNvCxnSpPr>
          <p:nvPr/>
        </p:nvCxnSpPr>
        <p:spPr>
          <a:xfrm>
            <a:off x="8540775" y="3116896"/>
            <a:ext cx="691454" cy="1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circle with a black line&#10;&#10;Description automatically generated">
            <a:extLst>
              <a:ext uri="{FF2B5EF4-FFF2-40B4-BE49-F238E27FC236}">
                <a16:creationId xmlns:a16="http://schemas.microsoft.com/office/drawing/2014/main" id="{9A55A129-5040-5877-A0D5-A93AEA4159AC}"/>
              </a:ext>
            </a:extLst>
          </p:cNvPr>
          <p:cNvPicPr>
            <a:picLocks noChangeAspect="1"/>
          </p:cNvPicPr>
          <p:nvPr/>
        </p:nvPicPr>
        <p:blipFill>
          <a:blip r:embed="rId5"/>
          <a:stretch>
            <a:fillRect/>
          </a:stretch>
        </p:blipFill>
        <p:spPr>
          <a:xfrm>
            <a:off x="8039017" y="2707189"/>
            <a:ext cx="1381125" cy="828675"/>
          </a:xfrm>
          <a:prstGeom prst="rect">
            <a:avLst/>
          </a:prstGeom>
        </p:spPr>
      </p:pic>
      <p:sp>
        <p:nvSpPr>
          <p:cNvPr id="13" name="TextBox 12">
            <a:extLst>
              <a:ext uri="{FF2B5EF4-FFF2-40B4-BE49-F238E27FC236}">
                <a16:creationId xmlns:a16="http://schemas.microsoft.com/office/drawing/2014/main" id="{C2552224-2B46-9A24-75C2-D7B2292FD154}"/>
              </a:ext>
            </a:extLst>
          </p:cNvPr>
          <p:cNvSpPr txBox="1"/>
          <p:nvPr/>
        </p:nvSpPr>
        <p:spPr>
          <a:xfrm>
            <a:off x="648677" y="1050552"/>
            <a:ext cx="17138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Input Layer:</a:t>
            </a:r>
          </a:p>
          <a:p>
            <a:r>
              <a:rPr lang="en-US" dirty="0">
                <a:ea typeface="Calibri"/>
                <a:cs typeface="Calibri"/>
              </a:rPr>
              <a:t>21 parameters</a:t>
            </a:r>
          </a:p>
        </p:txBody>
      </p:sp>
      <p:sp>
        <p:nvSpPr>
          <p:cNvPr id="14" name="TextBox 13">
            <a:extLst>
              <a:ext uri="{FF2B5EF4-FFF2-40B4-BE49-F238E27FC236}">
                <a16:creationId xmlns:a16="http://schemas.microsoft.com/office/drawing/2014/main" id="{BC539A8B-4B10-F5AA-F4AC-E60E98976838}"/>
              </a:ext>
            </a:extLst>
          </p:cNvPr>
          <p:cNvSpPr txBox="1"/>
          <p:nvPr/>
        </p:nvSpPr>
        <p:spPr>
          <a:xfrm>
            <a:off x="4485413" y="916867"/>
            <a:ext cx="17138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Hidden Layer 1: </a:t>
            </a:r>
            <a:r>
              <a:rPr lang="en-US">
                <a:ea typeface="Calibri"/>
                <a:cs typeface="Calibri"/>
              </a:rPr>
              <a:t>28 neurons</a:t>
            </a:r>
          </a:p>
        </p:txBody>
      </p:sp>
      <p:sp>
        <p:nvSpPr>
          <p:cNvPr id="15" name="TextBox 14">
            <a:extLst>
              <a:ext uri="{FF2B5EF4-FFF2-40B4-BE49-F238E27FC236}">
                <a16:creationId xmlns:a16="http://schemas.microsoft.com/office/drawing/2014/main" id="{5714C48A-2543-4507-7DE1-0CE069DD7CC3}"/>
              </a:ext>
            </a:extLst>
          </p:cNvPr>
          <p:cNvSpPr txBox="1"/>
          <p:nvPr/>
        </p:nvSpPr>
        <p:spPr>
          <a:xfrm>
            <a:off x="6410465" y="916866"/>
            <a:ext cx="17138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Hidden Layer 2: 14 neurons</a:t>
            </a:r>
          </a:p>
        </p:txBody>
      </p:sp>
    </p:spTree>
    <p:extLst>
      <p:ext uri="{BB962C8B-B14F-4D97-AF65-F5344CB8AC3E}">
        <p14:creationId xmlns:p14="http://schemas.microsoft.com/office/powerpoint/2010/main" val="952207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19</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dirty="0">
                <a:ln>
                  <a:noFill/>
                </a:ln>
                <a:solidFill>
                  <a:srgbClr val="363D45"/>
                </a:solidFill>
                <a:effectLst/>
                <a:uLnTx/>
                <a:uFillTx/>
                <a:latin typeface="Times New Roman"/>
                <a:cs typeface="Times New Roman"/>
              </a:rPr>
              <a:t>Model Overview – </a:t>
            </a:r>
            <a:r>
              <a:rPr lang="en-US" sz="2800" dirty="0">
                <a:solidFill>
                  <a:srgbClr val="363D45"/>
                </a:solidFill>
                <a:latin typeface="Times New Roman"/>
                <a:cs typeface="Times New Roman"/>
              </a:rPr>
              <a:t>Logistic Regression</a:t>
            </a:r>
            <a:endParaRPr kumimoji="0" lang="en-US" sz="2800" b="1" i="0" u="none" strike="noStrike" kern="1200" cap="none" spc="0" normalizeH="0" baseline="0" noProof="0" dirty="0">
              <a:ln>
                <a:noFill/>
              </a:ln>
              <a:solidFill>
                <a:srgbClr val="363D45"/>
              </a:solidFill>
              <a:effectLst/>
              <a:uLnTx/>
              <a:uFillTx/>
              <a:latin typeface="Times New Roman"/>
              <a:cs typeface="Times New Roman"/>
            </a:endParaRPr>
          </a:p>
        </p:txBody>
      </p:sp>
      <p:sp>
        <p:nvSpPr>
          <p:cNvPr id="6" name="TextBox 5">
            <a:extLst>
              <a:ext uri="{FF2B5EF4-FFF2-40B4-BE49-F238E27FC236}">
                <a16:creationId xmlns:a16="http://schemas.microsoft.com/office/drawing/2014/main" id="{F4EE08D2-35A8-1259-8579-BF4253D19456}"/>
              </a:ext>
            </a:extLst>
          </p:cNvPr>
          <p:cNvSpPr txBox="1"/>
          <p:nvPr/>
        </p:nvSpPr>
        <p:spPr>
          <a:xfrm>
            <a:off x="646176" y="777345"/>
            <a:ext cx="5100811"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dirty="0">
                <a:solidFill>
                  <a:srgbClr val="000000"/>
                </a:solidFill>
                <a:ea typeface="+mn-lt"/>
                <a:cs typeface="+mn-lt"/>
              </a:rPr>
              <a:t>About Model</a:t>
            </a:r>
          </a:p>
          <a:p>
            <a:pPr marL="742315" lvl="1" indent="-285750">
              <a:buFont typeface="Arial"/>
              <a:buChar char="•"/>
            </a:pPr>
            <a:r>
              <a:rPr lang="en-US" sz="1400" dirty="0">
                <a:solidFill>
                  <a:srgbClr val="000000"/>
                </a:solidFill>
                <a:ea typeface="+mn-lt"/>
                <a:cs typeface="+mn-lt"/>
              </a:rPr>
              <a:t>Logistic regression is a supervised machine learning algorithm used for classification tasks where the goal is to predict the probability that an instance belongs to a given class or not. </a:t>
            </a:r>
          </a:p>
          <a:p>
            <a:pPr marL="285750" indent="-285750">
              <a:buFont typeface="Arial"/>
              <a:buChar char="•"/>
            </a:pPr>
            <a:r>
              <a:rPr lang="en-US" sz="1400" b="1" dirty="0">
                <a:solidFill>
                  <a:srgbClr val="000000"/>
                </a:solidFill>
                <a:ea typeface="+mn-lt"/>
                <a:cs typeface="+mn-lt"/>
              </a:rPr>
              <a:t>Model Evaluation</a:t>
            </a:r>
            <a:r>
              <a:rPr lang="en-US" sz="1400" dirty="0">
                <a:solidFill>
                  <a:srgbClr val="000000"/>
                </a:solidFill>
                <a:ea typeface="+mn-lt"/>
                <a:cs typeface="+mn-lt"/>
              </a:rPr>
              <a:t>:</a:t>
            </a:r>
          </a:p>
          <a:p>
            <a:pPr marL="742315" lvl="1" indent="-285750">
              <a:buFont typeface="Arial"/>
              <a:buChar char="•"/>
            </a:pPr>
            <a:r>
              <a:rPr lang="en-US" sz="1400" dirty="0">
                <a:solidFill>
                  <a:srgbClr val="000000"/>
                </a:solidFill>
                <a:ea typeface="+mn-lt"/>
                <a:cs typeface="+mn-lt"/>
              </a:rPr>
              <a:t>Binary Classifier</a:t>
            </a:r>
          </a:p>
          <a:p>
            <a:pPr marL="742315" lvl="1" indent="-285750">
              <a:buFont typeface="Arial"/>
              <a:buChar char="•"/>
            </a:pPr>
            <a:r>
              <a:rPr lang="en-US" sz="1400" dirty="0">
                <a:solidFill>
                  <a:srgbClr val="000000"/>
                </a:solidFill>
                <a:ea typeface="+mn-lt"/>
                <a:cs typeface="+mn-lt"/>
              </a:rPr>
              <a:t>L2 penalty is used for model training and evaluation. </a:t>
            </a:r>
            <a:endParaRPr lang="en-US" sz="1400" dirty="0">
              <a:solidFill>
                <a:srgbClr val="000000"/>
              </a:solidFill>
              <a:ea typeface="Calibri"/>
              <a:cs typeface="Calibri"/>
            </a:endParaRPr>
          </a:p>
          <a:p>
            <a:pPr marL="285750" indent="-285750">
              <a:buFont typeface="Arial"/>
              <a:buChar char="•"/>
            </a:pPr>
            <a:r>
              <a:rPr lang="en-US" sz="1400" b="1" dirty="0">
                <a:solidFill>
                  <a:srgbClr val="000000"/>
                </a:solidFill>
                <a:ea typeface="+mn-lt"/>
                <a:cs typeface="+mn-lt"/>
              </a:rPr>
              <a:t>Performance Metrics</a:t>
            </a:r>
            <a:r>
              <a:rPr lang="en-US" sz="1400" dirty="0">
                <a:solidFill>
                  <a:srgbClr val="000000"/>
                </a:solidFill>
                <a:ea typeface="+mn-lt"/>
                <a:cs typeface="+mn-lt"/>
              </a:rPr>
              <a:t>:</a:t>
            </a:r>
            <a:endParaRPr lang="en-US" sz="1400" dirty="0">
              <a:ea typeface="Calibri"/>
              <a:cs typeface="Calibri"/>
            </a:endParaRPr>
          </a:p>
          <a:p>
            <a:pPr marL="742315" lvl="1" indent="-285750">
              <a:buFont typeface="Arial"/>
              <a:buChar char="•"/>
            </a:pPr>
            <a:r>
              <a:rPr lang="en-US" sz="1400" dirty="0">
                <a:solidFill>
                  <a:srgbClr val="000000"/>
                </a:solidFill>
                <a:ea typeface="+mn-lt"/>
                <a:cs typeface="+mn-lt"/>
              </a:rPr>
              <a:t>Model performance was evaluated using </a:t>
            </a:r>
            <a:r>
              <a:rPr lang="en-US" sz="1400" b="1" dirty="0">
                <a:solidFill>
                  <a:srgbClr val="000000"/>
                </a:solidFill>
                <a:ea typeface="+mn-lt"/>
                <a:cs typeface="+mn-lt"/>
              </a:rPr>
              <a:t>accuracy score</a:t>
            </a:r>
            <a:r>
              <a:rPr lang="en-US" sz="1400" dirty="0">
                <a:solidFill>
                  <a:srgbClr val="000000"/>
                </a:solidFill>
                <a:ea typeface="+mn-lt"/>
                <a:cs typeface="+mn-lt"/>
              </a:rPr>
              <a:t> on the test set.</a:t>
            </a:r>
            <a:endParaRPr lang="en-US" sz="1400" dirty="0">
              <a:solidFill>
                <a:srgbClr val="363D45"/>
              </a:solidFill>
            </a:endParaRPr>
          </a:p>
          <a:p>
            <a:pPr marL="285750" indent="-285750">
              <a:buFont typeface="Arial"/>
              <a:buChar char="•"/>
            </a:pPr>
            <a:r>
              <a:rPr lang="en-US" sz="1400" b="1" dirty="0">
                <a:solidFill>
                  <a:srgbClr val="000000"/>
                </a:solidFill>
              </a:rPr>
              <a:t>Results</a:t>
            </a:r>
            <a:endParaRPr lang="en-US" sz="1400" dirty="0">
              <a:ea typeface="Calibri"/>
              <a:cs typeface="Calibri"/>
            </a:endParaRPr>
          </a:p>
          <a:p>
            <a:pPr marL="742315" lvl="1" indent="-285750">
              <a:buFont typeface="Arial"/>
              <a:buChar char="•"/>
            </a:pPr>
            <a:r>
              <a:rPr lang="en-US" sz="1400" dirty="0">
                <a:solidFill>
                  <a:srgbClr val="000000"/>
                </a:solidFill>
                <a:ea typeface="+mn-lt"/>
                <a:cs typeface="+mn-lt"/>
              </a:rPr>
              <a:t>The highest accuracy was achieved at random state=</a:t>
            </a:r>
            <a:r>
              <a:rPr lang="en-US" sz="1400" b="1" dirty="0">
                <a:solidFill>
                  <a:srgbClr val="000000"/>
                </a:solidFill>
                <a:ea typeface="+mn-lt"/>
                <a:cs typeface="+mn-lt"/>
              </a:rPr>
              <a:t>57</a:t>
            </a:r>
            <a:r>
              <a:rPr lang="en-US" sz="1400" dirty="0">
                <a:solidFill>
                  <a:srgbClr val="000000"/>
                </a:solidFill>
                <a:ea typeface="+mn-lt"/>
                <a:cs typeface="+mn-lt"/>
              </a:rPr>
              <a:t>, with a score of </a:t>
            </a:r>
            <a:r>
              <a:rPr lang="en-US" sz="1400" b="1" dirty="0">
                <a:solidFill>
                  <a:srgbClr val="000000"/>
                </a:solidFill>
                <a:ea typeface="+mn-lt"/>
                <a:cs typeface="+mn-lt"/>
              </a:rPr>
              <a:t>75.54%</a:t>
            </a:r>
          </a:p>
          <a:p>
            <a:pPr marL="742315" lvl="1" indent="-285750">
              <a:buFont typeface="Arial"/>
              <a:buChar char="•"/>
            </a:pPr>
            <a:endParaRPr lang="en-US" sz="1400" b="1" dirty="0">
              <a:solidFill>
                <a:srgbClr val="000000"/>
              </a:solidFill>
              <a:ea typeface="+mn-lt"/>
              <a:cs typeface="+mn-lt"/>
            </a:endParaRPr>
          </a:p>
        </p:txBody>
      </p:sp>
      <p:pic>
        <p:nvPicPr>
          <p:cNvPr id="2" name="Picture 1" descr="A screenshot of a graph&#10;&#10;Description automatically generated">
            <a:extLst>
              <a:ext uri="{FF2B5EF4-FFF2-40B4-BE49-F238E27FC236}">
                <a16:creationId xmlns:a16="http://schemas.microsoft.com/office/drawing/2014/main" id="{F3F55B5D-1563-56F8-84E2-C6757D6E32D4}"/>
              </a:ext>
            </a:extLst>
          </p:cNvPr>
          <p:cNvPicPr>
            <a:picLocks noChangeAspect="1"/>
          </p:cNvPicPr>
          <p:nvPr/>
        </p:nvPicPr>
        <p:blipFill>
          <a:blip r:embed="rId2"/>
          <a:stretch>
            <a:fillRect/>
          </a:stretch>
        </p:blipFill>
        <p:spPr>
          <a:xfrm>
            <a:off x="6482347" y="774617"/>
            <a:ext cx="4721726" cy="430613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7FC597F-FFB7-9551-A7EF-972450787FFB}"/>
              </a:ext>
            </a:extLst>
          </p:cNvPr>
          <p:cNvPicPr>
            <a:picLocks noChangeAspect="1"/>
          </p:cNvPicPr>
          <p:nvPr/>
        </p:nvPicPr>
        <p:blipFill>
          <a:blip r:embed="rId3"/>
          <a:stretch>
            <a:fillRect/>
          </a:stretch>
        </p:blipFill>
        <p:spPr>
          <a:xfrm>
            <a:off x="1192296" y="3911350"/>
            <a:ext cx="4192672" cy="2350669"/>
          </a:xfrm>
          <a:prstGeom prst="rect">
            <a:avLst/>
          </a:prstGeom>
        </p:spPr>
      </p:pic>
    </p:spTree>
    <p:extLst>
      <p:ext uri="{BB962C8B-B14F-4D97-AF65-F5344CB8AC3E}">
        <p14:creationId xmlns:p14="http://schemas.microsoft.com/office/powerpoint/2010/main" val="414679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BC11-FCED-C557-8B84-F231A19034AC}"/>
              </a:ext>
            </a:extLst>
          </p:cNvPr>
          <p:cNvSpPr>
            <a:spLocks noGrp="1"/>
          </p:cNvSpPr>
          <p:nvPr>
            <p:ph type="title"/>
          </p:nvPr>
        </p:nvSpPr>
        <p:spPr/>
        <p:txBody>
          <a:bodyPr/>
          <a:lstStyle/>
          <a:p>
            <a:pPr algn="ctr"/>
            <a:r>
              <a:rPr lang="en-US">
                <a:solidFill>
                  <a:srgbClr val="7D123C"/>
                </a:solidFill>
              </a:rPr>
              <a:t>Team Members</a:t>
            </a:r>
          </a:p>
        </p:txBody>
      </p:sp>
      <p:sp>
        <p:nvSpPr>
          <p:cNvPr id="5" name="Slide Number Placeholder 4">
            <a:extLst>
              <a:ext uri="{FF2B5EF4-FFF2-40B4-BE49-F238E27FC236}">
                <a16:creationId xmlns:a16="http://schemas.microsoft.com/office/drawing/2014/main" id="{D11268D3-07ED-514A-961B-1F062FCA55AF}"/>
              </a:ext>
            </a:extLst>
          </p:cNvPr>
          <p:cNvSpPr>
            <a:spLocks noGrp="1"/>
          </p:cNvSpPr>
          <p:nvPr>
            <p:ph type="sldNum" sz="quarter" idx="12"/>
          </p:nvPr>
        </p:nvSpPr>
        <p:spPr/>
        <p:txBody>
          <a:bodyPr/>
          <a:lstStyle/>
          <a:p>
            <a:fld id="{4267CD5E-26CF-4249-8540-BB1D07FD4227}" type="slidenum">
              <a:rPr lang="en-US" smtClean="0"/>
              <a:t>2</a:t>
            </a:fld>
            <a:endParaRPr lang="en-US"/>
          </a:p>
        </p:txBody>
      </p:sp>
      <p:sp>
        <p:nvSpPr>
          <p:cNvPr id="14" name="Google Shape;96;p14">
            <a:extLst>
              <a:ext uri="{FF2B5EF4-FFF2-40B4-BE49-F238E27FC236}">
                <a16:creationId xmlns:a16="http://schemas.microsoft.com/office/drawing/2014/main" id="{0CB4829E-B79E-A976-9D86-F876DA65AEF6}"/>
              </a:ext>
            </a:extLst>
          </p:cNvPr>
          <p:cNvSpPr txBox="1">
            <a:spLocks/>
          </p:cNvSpPr>
          <p:nvPr/>
        </p:nvSpPr>
        <p:spPr>
          <a:xfrm>
            <a:off x="895383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t>Komal </a:t>
            </a:r>
            <a:r>
              <a:rPr lang="en-US" err="1"/>
              <a:t>Wavhal</a:t>
            </a:r>
            <a:endParaRPr lang="en-US"/>
          </a:p>
          <a:p>
            <a:r>
              <a:rPr lang="en-US"/>
              <a:t>CWID: 20034443</a:t>
            </a:r>
          </a:p>
        </p:txBody>
      </p:sp>
      <p:sp>
        <p:nvSpPr>
          <p:cNvPr id="15" name="Google Shape;97;p14">
            <a:extLst>
              <a:ext uri="{FF2B5EF4-FFF2-40B4-BE49-F238E27FC236}">
                <a16:creationId xmlns:a16="http://schemas.microsoft.com/office/drawing/2014/main" id="{FEDEDC08-D7B7-266B-E58A-2596F7118989}"/>
              </a:ext>
            </a:extLst>
          </p:cNvPr>
          <p:cNvSpPr txBox="1">
            <a:spLocks/>
          </p:cNvSpPr>
          <p:nvPr/>
        </p:nvSpPr>
        <p:spPr>
          <a:xfrm>
            <a:off x="6000874" y="3821261"/>
            <a:ext cx="2562668"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t>Lilli Nappi</a:t>
            </a:r>
          </a:p>
          <a:p>
            <a:r>
              <a:rPr lang="en-US"/>
              <a:t>CWID: 20006502</a:t>
            </a:r>
          </a:p>
        </p:txBody>
      </p:sp>
      <p:sp>
        <p:nvSpPr>
          <p:cNvPr id="16" name="Google Shape;98;p14">
            <a:extLst>
              <a:ext uri="{FF2B5EF4-FFF2-40B4-BE49-F238E27FC236}">
                <a16:creationId xmlns:a16="http://schemas.microsoft.com/office/drawing/2014/main" id="{772D2FB5-D46A-38D3-754C-EB4DD88BCE84}"/>
              </a:ext>
            </a:extLst>
          </p:cNvPr>
          <p:cNvSpPr txBox="1">
            <a:spLocks/>
          </p:cNvSpPr>
          <p:nvPr/>
        </p:nvSpPr>
        <p:spPr>
          <a:xfrm>
            <a:off x="650753" y="3823183"/>
            <a:ext cx="2385465" cy="846527"/>
          </a:xfrm>
          <a:prstGeom prst="rect">
            <a:avLst/>
          </a:prstGeom>
        </p:spPr>
        <p:txBody>
          <a:bodyPr spcFirstLastPara="1" vert="horz" wrap="square" lIns="91425" tIns="91425" rIns="91425" bIns="91425" rtlCol="0" anchor="t" anchorCtr="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600">
                <a:latin typeface="IBM Plex Sans"/>
              </a:rPr>
              <a:t>Milan G Chandiramani</a:t>
            </a:r>
          </a:p>
          <a:p>
            <a:pPr marL="0" indent="0" algn="ctr">
              <a:lnSpc>
                <a:spcPct val="50000"/>
              </a:lnSpc>
              <a:spcBef>
                <a:spcPts val="1600"/>
              </a:spcBef>
              <a:spcAft>
                <a:spcPts val="1600"/>
              </a:spcAft>
              <a:buFont typeface="Wingdings" pitchFamily="2" charset="2"/>
              <a:buNone/>
            </a:pPr>
            <a:r>
              <a:rPr lang="en-US" sz="1600">
                <a:latin typeface="IBM Plex Sans"/>
              </a:rPr>
              <a:t>CWID: 20032010</a:t>
            </a:r>
          </a:p>
        </p:txBody>
      </p:sp>
      <p:sp>
        <p:nvSpPr>
          <p:cNvPr id="17" name="Google Shape;99;p14">
            <a:extLst>
              <a:ext uri="{FF2B5EF4-FFF2-40B4-BE49-F238E27FC236}">
                <a16:creationId xmlns:a16="http://schemas.microsoft.com/office/drawing/2014/main" id="{F99420ED-EE6F-8405-939E-4E372C0C91B8}"/>
              </a:ext>
            </a:extLst>
          </p:cNvPr>
          <p:cNvSpPr txBox="1">
            <a:spLocks/>
          </p:cNvSpPr>
          <p:nvPr/>
        </p:nvSpPr>
        <p:spPr>
          <a:xfrm>
            <a:off x="367570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latin typeface="IBM Plex Sans"/>
              </a:rPr>
              <a:t>Suraj Gangwani</a:t>
            </a:r>
          </a:p>
          <a:p>
            <a:r>
              <a:rPr lang="en-US">
                <a:latin typeface="IBM Plex Sans"/>
              </a:rPr>
              <a:t>CWID: 20031820</a:t>
            </a:r>
            <a:endParaRPr lang="en-US"/>
          </a:p>
        </p:txBody>
      </p:sp>
      <p:pic>
        <p:nvPicPr>
          <p:cNvPr id="18" name="Picture 17" descr="A person in a suit and tie&#10;&#10;Description automatically generated">
            <a:extLst>
              <a:ext uri="{FF2B5EF4-FFF2-40B4-BE49-F238E27FC236}">
                <a16:creationId xmlns:a16="http://schemas.microsoft.com/office/drawing/2014/main" id="{91153F71-CAF4-8338-BE56-61F84CA5505C}"/>
              </a:ext>
            </a:extLst>
          </p:cNvPr>
          <p:cNvPicPr>
            <a:picLocks noChangeAspect="1"/>
          </p:cNvPicPr>
          <p:nvPr/>
        </p:nvPicPr>
        <p:blipFill>
          <a:blip r:embed="rId2"/>
          <a:srcRect l="3704" r="2469" b="2058"/>
          <a:stretch/>
        </p:blipFill>
        <p:spPr>
          <a:xfrm>
            <a:off x="927140" y="1920292"/>
            <a:ext cx="1787411" cy="1865800"/>
          </a:xfrm>
          <a:prstGeom prst="rect">
            <a:avLst/>
          </a:prstGeom>
        </p:spPr>
      </p:pic>
      <p:pic>
        <p:nvPicPr>
          <p:cNvPr id="19" name="Picture 18" descr="A person with long hair smiling&#10;&#10;Description automatically generated">
            <a:extLst>
              <a:ext uri="{FF2B5EF4-FFF2-40B4-BE49-F238E27FC236}">
                <a16:creationId xmlns:a16="http://schemas.microsoft.com/office/drawing/2014/main" id="{170A6625-29F6-AA8B-3CD1-ABA96B32EB7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437475" y="1910717"/>
            <a:ext cx="1865801" cy="1865801"/>
          </a:xfrm>
          <a:prstGeom prst="rect">
            <a:avLst/>
          </a:prstGeom>
        </p:spPr>
      </p:pic>
      <p:pic>
        <p:nvPicPr>
          <p:cNvPr id="23" name="Graphic 22" descr="Male profile with solid fill">
            <a:extLst>
              <a:ext uri="{FF2B5EF4-FFF2-40B4-BE49-F238E27FC236}">
                <a16:creationId xmlns:a16="http://schemas.microsoft.com/office/drawing/2014/main" id="{E6BFCE04-AC90-6B67-9C83-B75841DFC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5302" y="2055219"/>
            <a:ext cx="1865801" cy="1865801"/>
          </a:xfrm>
          <a:prstGeom prst="rect">
            <a:avLst/>
          </a:prstGeom>
        </p:spPr>
      </p:pic>
      <p:pic>
        <p:nvPicPr>
          <p:cNvPr id="25" name="Picture 24" descr="A person with dark hair wearing a blue jacket&#10;&#10;Description automatically generated">
            <a:extLst>
              <a:ext uri="{FF2B5EF4-FFF2-40B4-BE49-F238E27FC236}">
                <a16:creationId xmlns:a16="http://schemas.microsoft.com/office/drawing/2014/main" id="{BC570A1A-354D-CF12-2260-5E0811A46EF5}"/>
              </a:ext>
            </a:extLst>
          </p:cNvPr>
          <p:cNvPicPr>
            <a:picLocks noChangeAspect="1"/>
          </p:cNvPicPr>
          <p:nvPr/>
        </p:nvPicPr>
        <p:blipFill>
          <a:blip r:embed="rId7"/>
          <a:stretch>
            <a:fillRect/>
          </a:stretch>
        </p:blipFill>
        <p:spPr>
          <a:xfrm>
            <a:off x="8953831" y="1910717"/>
            <a:ext cx="1865801" cy="1865801"/>
          </a:xfrm>
          <a:prstGeom prst="rect">
            <a:avLst/>
          </a:prstGeom>
        </p:spPr>
      </p:pic>
      <p:pic>
        <p:nvPicPr>
          <p:cNvPr id="3" name="Picture 2" descr="A person in a suit and tie&#10;&#10;Description automatically generated">
            <a:extLst>
              <a:ext uri="{FF2B5EF4-FFF2-40B4-BE49-F238E27FC236}">
                <a16:creationId xmlns:a16="http://schemas.microsoft.com/office/drawing/2014/main" id="{ACC99D0A-A1EE-CF05-0167-5FB6E7BDED5E}"/>
              </a:ext>
            </a:extLst>
          </p:cNvPr>
          <p:cNvPicPr>
            <a:picLocks noChangeAspect="1"/>
          </p:cNvPicPr>
          <p:nvPr/>
        </p:nvPicPr>
        <p:blipFill>
          <a:blip r:embed="rId8"/>
          <a:stretch>
            <a:fillRect/>
          </a:stretch>
        </p:blipFill>
        <p:spPr>
          <a:xfrm>
            <a:off x="3895887" y="1918519"/>
            <a:ext cx="1462838" cy="1890252"/>
          </a:xfrm>
          <a:prstGeom prst="rect">
            <a:avLst/>
          </a:prstGeom>
        </p:spPr>
      </p:pic>
    </p:spTree>
    <p:extLst>
      <p:ext uri="{BB962C8B-B14F-4D97-AF65-F5344CB8AC3E}">
        <p14:creationId xmlns:p14="http://schemas.microsoft.com/office/powerpoint/2010/main" val="263007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20</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742815" y="95052"/>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Decision Tree C-5.0</a:t>
            </a:r>
            <a:endParaRPr lang="en-US" sz="2800" b="0">
              <a:solidFill>
                <a:srgbClr val="000000"/>
              </a:solidFill>
              <a:latin typeface="Times New Roman"/>
              <a:cs typeface="Times New Roman"/>
            </a:endParaRPr>
          </a:p>
        </p:txBody>
      </p:sp>
      <p:sp>
        <p:nvSpPr>
          <p:cNvPr id="6" name="TextBox 5">
            <a:extLst>
              <a:ext uri="{FF2B5EF4-FFF2-40B4-BE49-F238E27FC236}">
                <a16:creationId xmlns:a16="http://schemas.microsoft.com/office/drawing/2014/main" id="{F4EE08D2-35A8-1259-8579-BF4253D19456}"/>
              </a:ext>
            </a:extLst>
          </p:cNvPr>
          <p:cNvSpPr txBox="1"/>
          <p:nvPr/>
        </p:nvSpPr>
        <p:spPr>
          <a:xfrm>
            <a:off x="366454" y="459041"/>
            <a:ext cx="5100811" cy="597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nSpc>
                <a:spcPct val="90000"/>
              </a:lnSpc>
              <a:spcAft>
                <a:spcPts val="600"/>
              </a:spcAft>
              <a:buFont typeface="Arial,Sans-Serif"/>
              <a:buChar char="•"/>
            </a:pPr>
            <a:r>
              <a:rPr lang="en-US" sz="1300" b="1">
                <a:solidFill>
                  <a:srgbClr val="000000"/>
                </a:solidFill>
                <a:ea typeface="+mn-lt"/>
                <a:cs typeface="+mn-lt"/>
              </a:rPr>
              <a:t>Preprocessing:</a:t>
            </a:r>
            <a:r>
              <a:rPr lang="en-US" sz="1300">
                <a:solidFill>
                  <a:srgbClr val="000000"/>
                </a:solidFill>
                <a:ea typeface="+mn-lt"/>
                <a:cs typeface="+mn-lt"/>
              </a:rPr>
              <a:t> </a:t>
            </a:r>
            <a:endParaRPr lang="en-US" sz="1300">
              <a:ea typeface="Calibri"/>
              <a:cs typeface="Calibri"/>
            </a:endParaRPr>
          </a:p>
          <a:p>
            <a:pPr marL="742315" lvl="1" indent="-228600">
              <a:lnSpc>
                <a:spcPct val="90000"/>
              </a:lnSpc>
              <a:spcAft>
                <a:spcPts val="600"/>
              </a:spcAft>
              <a:buFont typeface="Arial,Sans-Serif"/>
              <a:buChar char="•"/>
            </a:pPr>
            <a:r>
              <a:rPr lang="en-US" sz="1300">
                <a:solidFill>
                  <a:srgbClr val="000000"/>
                </a:solidFill>
                <a:ea typeface="+mn-lt"/>
                <a:cs typeface="+mn-lt"/>
              </a:rPr>
              <a:t>Categorized BMI 0: &lt;=18, 1: 19-24, 2: 25-29, 3: 30-39, 4: 40+ according to CDC guidelines</a:t>
            </a:r>
          </a:p>
          <a:p>
            <a:pPr marL="742315" lvl="1" indent="-228600">
              <a:lnSpc>
                <a:spcPct val="90000"/>
              </a:lnSpc>
              <a:spcAft>
                <a:spcPts val="600"/>
              </a:spcAft>
              <a:buFont typeface="Arial,Sans-Serif"/>
              <a:buChar char="•"/>
            </a:pPr>
            <a:r>
              <a:rPr lang="en-US" sz="1300">
                <a:solidFill>
                  <a:srgbClr val="000000"/>
                </a:solidFill>
                <a:ea typeface="+mn-lt"/>
                <a:cs typeface="+mn-lt"/>
              </a:rPr>
              <a:t>One-hot encoded categorical values General Health, Age, Education, BMI and Income </a:t>
            </a:r>
          </a:p>
          <a:p>
            <a:pPr marL="742315" lvl="1" indent="-228600">
              <a:lnSpc>
                <a:spcPct val="90000"/>
              </a:lnSpc>
              <a:spcAft>
                <a:spcPts val="600"/>
              </a:spcAft>
              <a:buFont typeface="Arial,Sans-Serif"/>
              <a:buChar char="•"/>
            </a:pPr>
            <a:r>
              <a:rPr lang="en-US" sz="1300">
                <a:solidFill>
                  <a:srgbClr val="000000"/>
                </a:solidFill>
                <a:ea typeface="+mn-lt"/>
                <a:cs typeface="+mn-lt"/>
              </a:rPr>
              <a:t>Top 15 Params: '</a:t>
            </a:r>
            <a:r>
              <a:rPr lang="en-US" sz="1300" err="1">
                <a:solidFill>
                  <a:srgbClr val="000000"/>
                </a:solidFill>
                <a:ea typeface="+mn-lt"/>
                <a:cs typeface="+mn-lt"/>
              </a:rPr>
              <a:t>HighBP</a:t>
            </a:r>
            <a:r>
              <a:rPr lang="en-US" sz="1300">
                <a:solidFill>
                  <a:srgbClr val="000000"/>
                </a:solidFill>
                <a:ea typeface="+mn-lt"/>
                <a:cs typeface="+mn-lt"/>
              </a:rPr>
              <a:t>', '</a:t>
            </a:r>
            <a:r>
              <a:rPr lang="en-US" sz="1300" err="1">
                <a:solidFill>
                  <a:srgbClr val="000000"/>
                </a:solidFill>
                <a:ea typeface="+mn-lt"/>
                <a:cs typeface="+mn-lt"/>
              </a:rPr>
              <a:t>HighChol</a:t>
            </a:r>
            <a:r>
              <a:rPr lang="en-US" sz="1300">
                <a:solidFill>
                  <a:srgbClr val="000000"/>
                </a:solidFill>
                <a:ea typeface="+mn-lt"/>
                <a:cs typeface="+mn-lt"/>
              </a:rPr>
              <a:t>', 'BMI', 'Smoker', 'Stroke', '</a:t>
            </a:r>
            <a:r>
              <a:rPr lang="en-US" sz="1300" err="1">
                <a:solidFill>
                  <a:srgbClr val="000000"/>
                </a:solidFill>
                <a:ea typeface="+mn-lt"/>
                <a:cs typeface="+mn-lt"/>
              </a:rPr>
              <a:t>HeartDiseaseorAttack</a:t>
            </a:r>
            <a:r>
              <a:rPr lang="en-US" sz="1300">
                <a:solidFill>
                  <a:srgbClr val="000000"/>
                </a:solidFill>
                <a:ea typeface="+mn-lt"/>
                <a:cs typeface="+mn-lt"/>
              </a:rPr>
              <a:t>', '</a:t>
            </a:r>
            <a:r>
              <a:rPr lang="en-US" sz="1300" err="1">
                <a:solidFill>
                  <a:srgbClr val="000000"/>
                </a:solidFill>
                <a:ea typeface="+mn-lt"/>
                <a:cs typeface="+mn-lt"/>
              </a:rPr>
              <a:t>PhysActivity</a:t>
            </a:r>
            <a:r>
              <a:rPr lang="en-US" sz="1300">
                <a:solidFill>
                  <a:srgbClr val="000000"/>
                </a:solidFill>
                <a:ea typeface="+mn-lt"/>
                <a:cs typeface="+mn-lt"/>
              </a:rPr>
              <a:t>', '</a:t>
            </a:r>
            <a:r>
              <a:rPr lang="en-US" sz="1300" err="1">
                <a:solidFill>
                  <a:srgbClr val="000000"/>
                </a:solidFill>
                <a:ea typeface="+mn-lt"/>
                <a:cs typeface="+mn-lt"/>
              </a:rPr>
              <a:t>NoDocbcCost</a:t>
            </a:r>
            <a:r>
              <a:rPr lang="en-US" sz="1300">
                <a:solidFill>
                  <a:srgbClr val="000000"/>
                </a:solidFill>
                <a:ea typeface="+mn-lt"/>
                <a:cs typeface="+mn-lt"/>
              </a:rPr>
              <a:t>', '</a:t>
            </a:r>
            <a:r>
              <a:rPr lang="en-US" sz="1300" err="1">
                <a:solidFill>
                  <a:srgbClr val="000000"/>
                </a:solidFill>
                <a:ea typeface="+mn-lt"/>
                <a:cs typeface="+mn-lt"/>
              </a:rPr>
              <a:t>GenHlth</a:t>
            </a:r>
            <a:r>
              <a:rPr lang="en-US" sz="1300">
                <a:solidFill>
                  <a:srgbClr val="000000"/>
                </a:solidFill>
                <a:ea typeface="+mn-lt"/>
                <a:cs typeface="+mn-lt"/>
              </a:rPr>
              <a:t>', '</a:t>
            </a:r>
            <a:r>
              <a:rPr lang="en-US" sz="1300" err="1">
                <a:solidFill>
                  <a:srgbClr val="000000"/>
                </a:solidFill>
                <a:ea typeface="+mn-lt"/>
                <a:cs typeface="+mn-lt"/>
              </a:rPr>
              <a:t>MentHlth</a:t>
            </a:r>
            <a:r>
              <a:rPr lang="en-US" sz="1300">
                <a:solidFill>
                  <a:srgbClr val="000000"/>
                </a:solidFill>
                <a:ea typeface="+mn-lt"/>
                <a:cs typeface="+mn-lt"/>
              </a:rPr>
              <a:t>', '</a:t>
            </a:r>
            <a:r>
              <a:rPr lang="en-US" sz="1300" err="1">
                <a:solidFill>
                  <a:srgbClr val="000000"/>
                </a:solidFill>
                <a:ea typeface="+mn-lt"/>
                <a:cs typeface="+mn-lt"/>
              </a:rPr>
              <a:t>PhysHlth</a:t>
            </a:r>
            <a:r>
              <a:rPr lang="en-US" sz="1300">
                <a:solidFill>
                  <a:srgbClr val="000000"/>
                </a:solidFill>
                <a:ea typeface="+mn-lt"/>
                <a:cs typeface="+mn-lt"/>
              </a:rPr>
              <a:t>', '</a:t>
            </a:r>
            <a:r>
              <a:rPr lang="en-US" sz="1300" err="1">
                <a:solidFill>
                  <a:srgbClr val="000000"/>
                </a:solidFill>
                <a:ea typeface="+mn-lt"/>
                <a:cs typeface="+mn-lt"/>
              </a:rPr>
              <a:t>DiffWalk</a:t>
            </a:r>
            <a:r>
              <a:rPr lang="en-US" sz="1300">
                <a:solidFill>
                  <a:srgbClr val="000000"/>
                </a:solidFill>
                <a:ea typeface="+mn-lt"/>
                <a:cs typeface="+mn-lt"/>
              </a:rPr>
              <a:t>', 'Age', 'Education', 'Income'</a:t>
            </a:r>
          </a:p>
          <a:p>
            <a:pPr marL="285750" indent="-228600">
              <a:lnSpc>
                <a:spcPct val="90000"/>
              </a:lnSpc>
              <a:spcAft>
                <a:spcPts val="600"/>
              </a:spcAft>
              <a:buFont typeface="Arial,Sans-Serif"/>
              <a:buChar char="•"/>
            </a:pPr>
            <a:r>
              <a:rPr lang="en-US" sz="1300" b="1">
                <a:solidFill>
                  <a:srgbClr val="000000"/>
                </a:solidFill>
                <a:ea typeface="+mn-lt"/>
                <a:cs typeface="+mn-lt"/>
              </a:rPr>
              <a:t>Model Evaluation:</a:t>
            </a:r>
          </a:p>
          <a:p>
            <a:pPr marL="742315" lvl="1" indent="-228600">
              <a:lnSpc>
                <a:spcPct val="90000"/>
              </a:lnSpc>
              <a:spcAft>
                <a:spcPts val="600"/>
              </a:spcAft>
              <a:buFont typeface="Arial,Sans-Serif"/>
              <a:buChar char="•"/>
            </a:pPr>
            <a:r>
              <a:rPr lang="en-US" sz="1300">
                <a:solidFill>
                  <a:srgbClr val="000000"/>
                </a:solidFill>
                <a:ea typeface="+mn-lt"/>
                <a:cs typeface="+mn-lt"/>
              </a:rPr>
              <a:t>Was evaluated with criterion=entropy and </a:t>
            </a:r>
            <a:r>
              <a:rPr lang="en-US" sz="1300" err="1">
                <a:solidFill>
                  <a:srgbClr val="000000"/>
                </a:solidFill>
                <a:ea typeface="+mn-lt"/>
                <a:cs typeface="+mn-lt"/>
              </a:rPr>
              <a:t>max_depth</a:t>
            </a:r>
            <a:r>
              <a:rPr lang="en-US" sz="1300">
                <a:solidFill>
                  <a:srgbClr val="000000"/>
                </a:solidFill>
                <a:ea typeface="+mn-lt"/>
                <a:cs typeface="+mn-lt"/>
              </a:rPr>
              <a:t>=9 to shorten computational time and costs</a:t>
            </a:r>
          </a:p>
          <a:p>
            <a:pPr marL="285750" indent="-228600">
              <a:lnSpc>
                <a:spcPct val="90000"/>
              </a:lnSpc>
              <a:spcAft>
                <a:spcPts val="600"/>
              </a:spcAft>
              <a:buFont typeface="Arial,Sans-Serif"/>
              <a:buChar char="•"/>
            </a:pPr>
            <a:r>
              <a:rPr lang="en-US" sz="1300" b="1">
                <a:solidFill>
                  <a:srgbClr val="000000"/>
                </a:solidFill>
                <a:ea typeface="+mn-lt"/>
                <a:cs typeface="+mn-lt"/>
              </a:rPr>
              <a:t>Performance Metrics:</a:t>
            </a:r>
          </a:p>
          <a:p>
            <a:pPr marL="742315" lvl="1" indent="-228600">
              <a:lnSpc>
                <a:spcPct val="90000"/>
              </a:lnSpc>
              <a:spcAft>
                <a:spcPts val="600"/>
              </a:spcAft>
              <a:buFont typeface="Arial,Sans-Serif"/>
              <a:buChar char="•"/>
            </a:pPr>
            <a:r>
              <a:rPr lang="en-US" sz="1300">
                <a:solidFill>
                  <a:srgbClr val="000000"/>
                </a:solidFill>
                <a:ea typeface="+mn-lt"/>
                <a:cs typeface="+mn-lt"/>
              </a:rPr>
              <a:t>Model performance was evaluated with an accuracy score on the test set.</a:t>
            </a:r>
          </a:p>
          <a:p>
            <a:pPr marL="285750" indent="-228600">
              <a:lnSpc>
                <a:spcPct val="90000"/>
              </a:lnSpc>
              <a:spcAft>
                <a:spcPts val="600"/>
              </a:spcAft>
              <a:buFont typeface="Arial,Sans-Serif"/>
              <a:buChar char="•"/>
            </a:pPr>
            <a:r>
              <a:rPr lang="en-US" sz="1300" b="1">
                <a:solidFill>
                  <a:srgbClr val="000000"/>
                </a:solidFill>
                <a:ea typeface="+mn-lt"/>
                <a:cs typeface="+mn-lt"/>
              </a:rPr>
              <a:t>Results:</a:t>
            </a:r>
          </a:p>
          <a:p>
            <a:pPr marL="742315" lvl="1" indent="-228600">
              <a:lnSpc>
                <a:spcPct val="90000"/>
              </a:lnSpc>
              <a:spcAft>
                <a:spcPts val="600"/>
              </a:spcAft>
              <a:buFont typeface="Arial,Sans-Serif"/>
              <a:buChar char="•"/>
            </a:pPr>
            <a:r>
              <a:rPr lang="en-US" sz="1300">
                <a:solidFill>
                  <a:srgbClr val="000000"/>
                </a:solidFill>
                <a:ea typeface="+mn-lt"/>
                <a:cs typeface="+mn-lt"/>
              </a:rPr>
              <a:t>The highest accuracy was achieved at random state=35, with a score of </a:t>
            </a:r>
            <a:r>
              <a:rPr lang="en-US" sz="1300" b="1">
                <a:solidFill>
                  <a:srgbClr val="000000"/>
                </a:solidFill>
                <a:ea typeface="+mn-lt"/>
                <a:cs typeface="+mn-lt"/>
              </a:rPr>
              <a:t>73.93%</a:t>
            </a:r>
            <a:r>
              <a:rPr lang="en-US" sz="1300">
                <a:solidFill>
                  <a:srgbClr val="000000"/>
                </a:solidFill>
                <a:ea typeface="+mn-lt"/>
                <a:cs typeface="+mn-lt"/>
              </a:rPr>
              <a:t> considering </a:t>
            </a:r>
            <a:r>
              <a:rPr lang="en-US" sz="1300" b="1">
                <a:solidFill>
                  <a:srgbClr val="000000"/>
                </a:solidFill>
                <a:ea typeface="+mn-lt"/>
                <a:cs typeface="+mn-lt"/>
              </a:rPr>
              <a:t>15 most relevant parameters</a:t>
            </a:r>
            <a:r>
              <a:rPr lang="en-US" sz="1300">
                <a:solidFill>
                  <a:srgbClr val="000000"/>
                </a:solidFill>
                <a:ea typeface="+mn-lt"/>
                <a:cs typeface="+mn-lt"/>
              </a:rPr>
              <a:t>, and a score of </a:t>
            </a:r>
            <a:r>
              <a:rPr lang="en-US" sz="1300" b="1">
                <a:solidFill>
                  <a:srgbClr val="000000"/>
                </a:solidFill>
                <a:ea typeface="+mn-lt"/>
                <a:cs typeface="+mn-lt"/>
              </a:rPr>
              <a:t>73.96%</a:t>
            </a:r>
            <a:r>
              <a:rPr lang="en-US" sz="1300">
                <a:solidFill>
                  <a:srgbClr val="000000"/>
                </a:solidFill>
                <a:ea typeface="+mn-lt"/>
                <a:cs typeface="+mn-lt"/>
              </a:rPr>
              <a:t> considering </a:t>
            </a:r>
            <a:r>
              <a:rPr lang="en-US" sz="1300" b="1">
                <a:solidFill>
                  <a:srgbClr val="000000"/>
                </a:solidFill>
                <a:ea typeface="+mn-lt"/>
                <a:cs typeface="+mn-lt"/>
              </a:rPr>
              <a:t>all input parameters.</a:t>
            </a:r>
            <a:r>
              <a:rPr lang="en-US" sz="1300">
                <a:solidFill>
                  <a:srgbClr val="000000"/>
                </a:solidFill>
                <a:ea typeface="+mn-lt"/>
                <a:cs typeface="+mn-lt"/>
              </a:rPr>
              <a:t> </a:t>
            </a:r>
          </a:p>
          <a:p>
            <a:pPr marL="742315" lvl="1" indent="-228600">
              <a:lnSpc>
                <a:spcPct val="90000"/>
              </a:lnSpc>
              <a:spcAft>
                <a:spcPts val="600"/>
              </a:spcAft>
              <a:buFont typeface="Arial,Sans-Serif"/>
              <a:buChar char="•"/>
            </a:pPr>
            <a:r>
              <a:rPr lang="en-US" sz="1300">
                <a:solidFill>
                  <a:srgbClr val="000000"/>
                </a:solidFill>
                <a:ea typeface="+mn-lt"/>
                <a:cs typeface="+mn-lt"/>
              </a:rPr>
              <a:t>Tree is displayed with a </a:t>
            </a:r>
            <a:r>
              <a:rPr lang="en-US" sz="1300" err="1">
                <a:solidFill>
                  <a:srgbClr val="000000"/>
                </a:solidFill>
                <a:ea typeface="+mn-lt"/>
                <a:cs typeface="+mn-lt"/>
              </a:rPr>
              <a:t>max_depth</a:t>
            </a:r>
            <a:r>
              <a:rPr lang="en-US" sz="1300">
                <a:solidFill>
                  <a:srgbClr val="000000"/>
                </a:solidFill>
                <a:ea typeface="+mn-lt"/>
                <a:cs typeface="+mn-lt"/>
              </a:rPr>
              <a:t>=3 to focus on top 3 levels which holds the most importance</a:t>
            </a:r>
          </a:p>
          <a:p>
            <a:pPr marL="742315" lvl="1" indent="-228600">
              <a:lnSpc>
                <a:spcPct val="90000"/>
              </a:lnSpc>
              <a:spcAft>
                <a:spcPts val="600"/>
              </a:spcAft>
              <a:buFont typeface="Arial,Sans-Serif"/>
              <a:buChar char="•"/>
            </a:pPr>
            <a:r>
              <a:rPr lang="en-US" sz="1300">
                <a:solidFill>
                  <a:srgbClr val="000000"/>
                </a:solidFill>
                <a:ea typeface="+mn-lt"/>
                <a:cs typeface="+mn-lt"/>
              </a:rPr>
              <a:t>Tree predicts those who do not have High Blood Pressure, likely to also not have diabetes even with low General Health, and high Age, BMI and High Cholesterol</a:t>
            </a:r>
          </a:p>
          <a:p>
            <a:pPr marL="742315" lvl="1" indent="-228600">
              <a:lnSpc>
                <a:spcPct val="90000"/>
              </a:lnSpc>
              <a:spcAft>
                <a:spcPts val="600"/>
              </a:spcAft>
              <a:buFont typeface="Arial,Sans-Serif"/>
              <a:buChar char="•"/>
            </a:pPr>
            <a:r>
              <a:rPr lang="en-US" sz="1300">
                <a:solidFill>
                  <a:srgbClr val="000000"/>
                </a:solidFill>
                <a:ea typeface="+mn-lt"/>
                <a:cs typeface="+mn-lt"/>
              </a:rPr>
              <a:t>While those who do have High Blood Pressure are likely to not have Diabetes if low BMI and do not have trouble walking</a:t>
            </a:r>
          </a:p>
          <a:p>
            <a:pPr marL="285750" indent="-285750">
              <a:buFont typeface="Arial"/>
              <a:buChar char="•"/>
            </a:pPr>
            <a:endParaRPr lang="en-US" sz="1300">
              <a:solidFill>
                <a:srgbClr val="000000"/>
              </a:solidFill>
              <a:ea typeface="+mn-lt"/>
              <a:cs typeface="+mn-lt"/>
            </a:endParaRPr>
          </a:p>
        </p:txBody>
      </p:sp>
      <p:pic>
        <p:nvPicPr>
          <p:cNvPr id="9" name="Picture 8" descr="A screenshot of a computer&#10;&#10;Description automatically generated">
            <a:extLst>
              <a:ext uri="{FF2B5EF4-FFF2-40B4-BE49-F238E27FC236}">
                <a16:creationId xmlns:a16="http://schemas.microsoft.com/office/drawing/2014/main" id="{4DFC2BD5-6141-8495-CABC-03266A3B56C4}"/>
              </a:ext>
            </a:extLst>
          </p:cNvPr>
          <p:cNvPicPr>
            <a:picLocks noChangeAspect="1"/>
          </p:cNvPicPr>
          <p:nvPr/>
        </p:nvPicPr>
        <p:blipFill>
          <a:blip r:embed="rId2"/>
          <a:stretch>
            <a:fillRect/>
          </a:stretch>
        </p:blipFill>
        <p:spPr>
          <a:xfrm>
            <a:off x="6178409" y="692793"/>
            <a:ext cx="4638675" cy="20193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4ABF50C-6CE3-94D2-7C2E-192A6FAC3891}"/>
              </a:ext>
            </a:extLst>
          </p:cNvPr>
          <p:cNvPicPr>
            <a:picLocks noChangeAspect="1"/>
          </p:cNvPicPr>
          <p:nvPr/>
        </p:nvPicPr>
        <p:blipFill>
          <a:blip r:embed="rId3"/>
          <a:stretch>
            <a:fillRect/>
          </a:stretch>
        </p:blipFill>
        <p:spPr>
          <a:xfrm>
            <a:off x="6387295" y="2986087"/>
            <a:ext cx="4076218" cy="3451547"/>
          </a:xfrm>
          <a:prstGeom prst="rect">
            <a:avLst/>
          </a:prstGeom>
        </p:spPr>
      </p:pic>
    </p:spTree>
    <p:extLst>
      <p:ext uri="{BB962C8B-B14F-4D97-AF65-F5344CB8AC3E}">
        <p14:creationId xmlns:p14="http://schemas.microsoft.com/office/powerpoint/2010/main" val="79772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21</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742815" y="95052"/>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Decision Tree C-5.0</a:t>
            </a:r>
            <a:endParaRPr lang="en-US" sz="2800" b="0">
              <a:solidFill>
                <a:srgbClr val="000000"/>
              </a:solidFill>
              <a:latin typeface="Times New Roman"/>
              <a:cs typeface="Times New Roman"/>
            </a:endParaRPr>
          </a:p>
        </p:txBody>
      </p:sp>
      <p:pic>
        <p:nvPicPr>
          <p:cNvPr id="10" name="Picture 9" descr="A diagram of a data flow&#10;&#10;Description automatically generated">
            <a:extLst>
              <a:ext uri="{FF2B5EF4-FFF2-40B4-BE49-F238E27FC236}">
                <a16:creationId xmlns:a16="http://schemas.microsoft.com/office/drawing/2014/main" id="{F7962BB1-5CDF-C9BC-2727-39DBB1EA145C}"/>
              </a:ext>
            </a:extLst>
          </p:cNvPr>
          <p:cNvPicPr>
            <a:picLocks noChangeAspect="1"/>
          </p:cNvPicPr>
          <p:nvPr/>
        </p:nvPicPr>
        <p:blipFill>
          <a:blip r:embed="rId2"/>
          <a:stretch>
            <a:fillRect/>
          </a:stretch>
        </p:blipFill>
        <p:spPr>
          <a:xfrm>
            <a:off x="740116" y="1001390"/>
            <a:ext cx="10711766" cy="4575496"/>
          </a:xfrm>
          <a:prstGeom prst="rect">
            <a:avLst/>
          </a:prstGeom>
        </p:spPr>
      </p:pic>
    </p:spTree>
    <p:extLst>
      <p:ext uri="{BB962C8B-B14F-4D97-AF65-F5344CB8AC3E}">
        <p14:creationId xmlns:p14="http://schemas.microsoft.com/office/powerpoint/2010/main" val="275341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dirty="0">
                <a:ln>
                  <a:noFill/>
                </a:ln>
                <a:solidFill>
                  <a:srgbClr val="363D45"/>
                </a:solidFill>
                <a:effectLst/>
                <a:uLnTx/>
                <a:uFillTx/>
                <a:latin typeface="Times New Roman"/>
                <a:cs typeface="Times New Roman"/>
              </a:rPr>
              <a:t>Comparison &amp; Conclusions</a:t>
            </a:r>
            <a:r>
              <a:rPr lang="en-US" sz="2800" dirty="0">
                <a:solidFill>
                  <a:srgbClr val="363D45"/>
                </a:solidFill>
                <a:latin typeface="Times New Roman"/>
                <a:cs typeface="Times New Roman"/>
              </a:rPr>
              <a:t> – Accuracy and Precision (1 of 3)</a:t>
            </a:r>
            <a:endPar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5" name="Picture 4" descr="A graph of different colored bars&#10;&#10;Description automatically generated">
            <a:extLst>
              <a:ext uri="{FF2B5EF4-FFF2-40B4-BE49-F238E27FC236}">
                <a16:creationId xmlns:a16="http://schemas.microsoft.com/office/drawing/2014/main" id="{424EA412-86F5-AA9B-AAED-FD3279B41866}"/>
              </a:ext>
            </a:extLst>
          </p:cNvPr>
          <p:cNvPicPr>
            <a:picLocks noChangeAspect="1"/>
          </p:cNvPicPr>
          <p:nvPr/>
        </p:nvPicPr>
        <p:blipFill>
          <a:blip r:embed="rId2"/>
          <a:stretch>
            <a:fillRect/>
          </a:stretch>
        </p:blipFill>
        <p:spPr>
          <a:xfrm>
            <a:off x="780465" y="810461"/>
            <a:ext cx="4815806" cy="5464342"/>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4EBD9B16-E864-A681-0D6C-B1065A1E36FE}"/>
              </a:ext>
            </a:extLst>
          </p:cNvPr>
          <p:cNvPicPr>
            <a:picLocks noChangeAspect="1"/>
          </p:cNvPicPr>
          <p:nvPr/>
        </p:nvPicPr>
        <p:blipFill>
          <a:blip r:embed="rId3"/>
          <a:stretch>
            <a:fillRect/>
          </a:stretch>
        </p:blipFill>
        <p:spPr>
          <a:xfrm>
            <a:off x="6092491" y="735932"/>
            <a:ext cx="4993438" cy="5533188"/>
          </a:xfrm>
          <a:prstGeom prst="rect">
            <a:avLst/>
          </a:prstGeom>
        </p:spPr>
      </p:pic>
    </p:spTree>
    <p:extLst>
      <p:ext uri="{BB962C8B-B14F-4D97-AF65-F5344CB8AC3E}">
        <p14:creationId xmlns:p14="http://schemas.microsoft.com/office/powerpoint/2010/main" val="2374336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dirty="0">
                <a:ln>
                  <a:noFill/>
                </a:ln>
                <a:solidFill>
                  <a:srgbClr val="363D45"/>
                </a:solidFill>
                <a:effectLst/>
                <a:uLnTx/>
                <a:uFillTx/>
                <a:latin typeface="Times New Roman"/>
                <a:cs typeface="Times New Roman"/>
              </a:rPr>
              <a:t>Comparison &amp; Conclusions</a:t>
            </a:r>
            <a:r>
              <a:rPr lang="en-US" sz="2800" dirty="0">
                <a:solidFill>
                  <a:srgbClr val="363D45"/>
                </a:solidFill>
                <a:latin typeface="Times New Roman"/>
                <a:cs typeface="Times New Roman"/>
              </a:rPr>
              <a:t> - Recall and F1 Score (2 of 3)</a:t>
            </a:r>
            <a:endPar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2" name="Picture 1" descr="A graph of different colored bars&#10;&#10;Description automatically generated">
            <a:extLst>
              <a:ext uri="{FF2B5EF4-FFF2-40B4-BE49-F238E27FC236}">
                <a16:creationId xmlns:a16="http://schemas.microsoft.com/office/drawing/2014/main" id="{6696C9FA-5E6F-1878-E7ED-DDDBCE903E51}"/>
              </a:ext>
            </a:extLst>
          </p:cNvPr>
          <p:cNvPicPr>
            <a:picLocks noChangeAspect="1"/>
          </p:cNvPicPr>
          <p:nvPr/>
        </p:nvPicPr>
        <p:blipFill>
          <a:blip r:embed="rId2"/>
          <a:stretch>
            <a:fillRect/>
          </a:stretch>
        </p:blipFill>
        <p:spPr>
          <a:xfrm>
            <a:off x="643857" y="1100722"/>
            <a:ext cx="4647865" cy="5244765"/>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E6C4D0AA-F138-6511-6869-9BBCEE263096}"/>
              </a:ext>
            </a:extLst>
          </p:cNvPr>
          <p:cNvPicPr>
            <a:picLocks noChangeAspect="1"/>
          </p:cNvPicPr>
          <p:nvPr/>
        </p:nvPicPr>
        <p:blipFill>
          <a:blip r:embed="rId3"/>
          <a:stretch>
            <a:fillRect/>
          </a:stretch>
        </p:blipFill>
        <p:spPr>
          <a:xfrm>
            <a:off x="6087729" y="1092117"/>
            <a:ext cx="4735595" cy="5261977"/>
          </a:xfrm>
          <a:prstGeom prst="rect">
            <a:avLst/>
          </a:prstGeom>
        </p:spPr>
      </p:pic>
    </p:spTree>
    <p:extLst>
      <p:ext uri="{BB962C8B-B14F-4D97-AF65-F5344CB8AC3E}">
        <p14:creationId xmlns:p14="http://schemas.microsoft.com/office/powerpoint/2010/main" val="495596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dirty="0">
                <a:ln>
                  <a:noFill/>
                </a:ln>
                <a:solidFill>
                  <a:srgbClr val="363D45"/>
                </a:solidFill>
                <a:effectLst/>
                <a:uLnTx/>
                <a:uFillTx/>
                <a:latin typeface="Times New Roman"/>
                <a:cs typeface="Times New Roman"/>
              </a:rPr>
              <a:t>Comparison &amp; Conclusions</a:t>
            </a:r>
            <a:r>
              <a:rPr lang="en-US" sz="2800" dirty="0">
                <a:solidFill>
                  <a:srgbClr val="363D45"/>
                </a:solidFill>
                <a:latin typeface="Times New Roman"/>
                <a:cs typeface="Times New Roman"/>
              </a:rPr>
              <a:t> (3 of 3)</a:t>
            </a:r>
            <a:endPar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sp>
        <p:nvSpPr>
          <p:cNvPr id="11" name="TextBox 10">
            <a:extLst>
              <a:ext uri="{FF2B5EF4-FFF2-40B4-BE49-F238E27FC236}">
                <a16:creationId xmlns:a16="http://schemas.microsoft.com/office/drawing/2014/main" id="{8E7335BD-E7FD-CB65-33FA-6A4CAA10A40A}"/>
              </a:ext>
            </a:extLst>
          </p:cNvPr>
          <p:cNvSpPr txBox="1"/>
          <p:nvPr/>
        </p:nvSpPr>
        <p:spPr>
          <a:xfrm>
            <a:off x="646245" y="1103130"/>
            <a:ext cx="1146112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dirty="0"/>
              <a:t>K-means</a:t>
            </a:r>
            <a:r>
              <a:rPr lang="en-US" dirty="0"/>
              <a:t> (Un-supervised algorithm) </a:t>
            </a:r>
            <a:r>
              <a:rPr lang="en-US" b="1" dirty="0"/>
              <a:t>is not a great clustering algorithm </a:t>
            </a:r>
            <a:r>
              <a:rPr lang="en-US" dirty="0"/>
              <a:t>due to overlap present within data grouping.</a:t>
            </a:r>
            <a:endParaRPr lang="en-US" dirty="0">
              <a:ea typeface="Calibri"/>
              <a:cs typeface="Calibri"/>
            </a:endParaRP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Both </a:t>
            </a:r>
            <a:r>
              <a:rPr lang="en-US" b="1" dirty="0">
                <a:ea typeface="+mn-lt"/>
                <a:cs typeface="+mn-lt"/>
              </a:rPr>
              <a:t>Logistic Regression</a:t>
            </a:r>
            <a:r>
              <a:rPr lang="en-US" dirty="0">
                <a:ea typeface="+mn-lt"/>
                <a:cs typeface="+mn-lt"/>
              </a:rPr>
              <a:t> and </a:t>
            </a:r>
            <a:r>
              <a:rPr lang="en-US" b="1" dirty="0">
                <a:ea typeface="+mn-lt"/>
                <a:cs typeface="+mn-lt"/>
              </a:rPr>
              <a:t>ANN (2 hidden layer) </a:t>
            </a:r>
            <a:r>
              <a:rPr lang="en-US" dirty="0">
                <a:ea typeface="+mn-lt"/>
                <a:cs typeface="+mn-lt"/>
              </a:rPr>
              <a:t>models performs relatively similar in terms of accuracy </a:t>
            </a:r>
            <a:r>
              <a:rPr lang="en-US" b="1" dirty="0">
                <a:ea typeface="+mn-lt"/>
                <a:cs typeface="+mn-lt"/>
              </a:rPr>
              <a:t>(~0.76 )</a:t>
            </a:r>
            <a:r>
              <a:rPr lang="en-US" dirty="0">
                <a:ea typeface="+mn-lt"/>
                <a:cs typeface="+mn-lt"/>
              </a:rPr>
              <a:t>, </a:t>
            </a:r>
            <a:br>
              <a:rPr lang="en-US" dirty="0">
                <a:ea typeface="+mn-lt"/>
                <a:cs typeface="+mn-lt"/>
              </a:rPr>
            </a:br>
            <a:r>
              <a:rPr lang="en-US" dirty="0">
                <a:ea typeface="+mn-lt"/>
                <a:cs typeface="+mn-lt"/>
              </a:rPr>
              <a:t>followed by </a:t>
            </a:r>
            <a:r>
              <a:rPr lang="en-US" b="1" dirty="0">
                <a:ea typeface="+mn-lt"/>
                <a:cs typeface="+mn-lt"/>
              </a:rPr>
              <a:t>Random Forest </a:t>
            </a:r>
            <a:r>
              <a:rPr lang="en-US" dirty="0">
                <a:ea typeface="+mn-lt"/>
                <a:cs typeface="+mn-lt"/>
              </a:rPr>
              <a:t>model </a:t>
            </a:r>
            <a:r>
              <a:rPr lang="en-US" b="1" dirty="0">
                <a:ea typeface="+mn-lt"/>
                <a:cs typeface="+mn-lt"/>
              </a:rPr>
              <a:t>(~0.75)</a:t>
            </a:r>
            <a:r>
              <a:rPr lang="en-US" dirty="0">
                <a:ea typeface="+mn-lt"/>
                <a:cs typeface="+mn-lt"/>
              </a:rPr>
              <a:t>.</a:t>
            </a:r>
            <a:endParaRPr lang="en-US" dirty="0">
              <a:ea typeface="Calibri" panose="020F0502020204030204"/>
              <a:cs typeface="Calibri" panose="020F0502020204030204"/>
            </a:endParaRP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The </a:t>
            </a:r>
            <a:r>
              <a:rPr lang="en-US" b="1" dirty="0">
                <a:ea typeface="+mn-lt"/>
                <a:cs typeface="+mn-lt"/>
              </a:rPr>
              <a:t>ANN</a:t>
            </a:r>
            <a:r>
              <a:rPr lang="en-US" dirty="0">
                <a:ea typeface="+mn-lt"/>
                <a:cs typeface="+mn-lt"/>
              </a:rPr>
              <a:t> model has the highest recall </a:t>
            </a:r>
            <a:r>
              <a:rPr lang="en-US" b="1" dirty="0">
                <a:ea typeface="+mn-lt"/>
                <a:cs typeface="+mn-lt"/>
              </a:rPr>
              <a:t>(~0.811)</a:t>
            </a:r>
            <a:r>
              <a:rPr lang="en-US" dirty="0">
                <a:ea typeface="+mn-lt"/>
                <a:cs typeface="+mn-lt"/>
              </a:rPr>
              <a:t>, which indicates it is most successful at identifying true positive cases</a:t>
            </a:r>
            <a:br>
              <a:rPr lang="en-US" dirty="0">
                <a:ea typeface="+mn-lt"/>
                <a:cs typeface="+mn-lt"/>
              </a:rPr>
            </a:br>
            <a:r>
              <a:rPr lang="en-US" dirty="0">
                <a:ea typeface="+mn-lt"/>
                <a:cs typeface="+mn-lt"/>
              </a:rPr>
              <a:t>of diabetes. This is followed by </a:t>
            </a:r>
            <a:r>
              <a:rPr lang="en-US" b="1" dirty="0">
                <a:ea typeface="+mn-lt"/>
                <a:cs typeface="+mn-lt"/>
              </a:rPr>
              <a:t>random forest (~0.79)</a:t>
            </a:r>
            <a:r>
              <a:rPr lang="en-US" dirty="0">
                <a:ea typeface="+mn-lt"/>
                <a:cs typeface="+mn-lt"/>
              </a:rPr>
              <a:t> and </a:t>
            </a:r>
            <a:r>
              <a:rPr lang="en-US" b="1" dirty="0">
                <a:ea typeface="+mn-lt"/>
                <a:cs typeface="+mn-lt"/>
              </a:rPr>
              <a:t>C50 decision tree (~0.788)</a:t>
            </a:r>
            <a:r>
              <a:rPr lang="en-US" dirty="0">
                <a:ea typeface="+mn-lt"/>
                <a:cs typeface="+mn-lt"/>
              </a:rPr>
              <a:t>. </a:t>
            </a:r>
            <a:br>
              <a:rPr lang="en-US" dirty="0">
                <a:ea typeface="+mn-lt"/>
                <a:cs typeface="+mn-lt"/>
              </a:rPr>
            </a:br>
            <a:r>
              <a:rPr lang="en-US" dirty="0">
                <a:ea typeface="+mn-lt"/>
                <a:cs typeface="+mn-lt"/>
              </a:rPr>
              <a:t>Models like </a:t>
            </a:r>
            <a:r>
              <a:rPr lang="en-US" b="1" dirty="0">
                <a:ea typeface="+mn-lt"/>
                <a:cs typeface="+mn-lt"/>
              </a:rPr>
              <a:t>SVM (~0.736)</a:t>
            </a:r>
            <a:r>
              <a:rPr lang="en-US" dirty="0">
                <a:ea typeface="+mn-lt"/>
                <a:cs typeface="+mn-lt"/>
              </a:rPr>
              <a:t> and </a:t>
            </a:r>
            <a:r>
              <a:rPr lang="en-US" b="1" dirty="0">
                <a:ea typeface="+mn-lt"/>
                <a:cs typeface="+mn-lt"/>
              </a:rPr>
              <a:t>KNN (~0.735)</a:t>
            </a:r>
            <a:r>
              <a:rPr lang="en-US" dirty="0">
                <a:ea typeface="+mn-lt"/>
                <a:cs typeface="+mn-lt"/>
              </a:rPr>
              <a:t> show relatively lower recall.</a:t>
            </a:r>
            <a:endParaRPr lang="en-US" dirty="0">
              <a:solidFill>
                <a:srgbClr val="000000"/>
              </a:solidFill>
              <a:ea typeface="+mn-lt"/>
              <a:cs typeface="+mn-lt"/>
            </a:endParaRP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b="1" dirty="0">
                <a:ea typeface="+mn-lt"/>
                <a:cs typeface="+mn-lt"/>
              </a:rPr>
              <a:t>Logistic Regression</a:t>
            </a:r>
            <a:r>
              <a:rPr lang="en-US" dirty="0">
                <a:ea typeface="+mn-lt"/>
                <a:cs typeface="+mn-lt"/>
              </a:rPr>
              <a:t> has the highest precision</a:t>
            </a:r>
            <a:r>
              <a:rPr lang="en-US" b="1" dirty="0">
                <a:ea typeface="+mn-lt"/>
                <a:cs typeface="+mn-lt"/>
              </a:rPr>
              <a:t> (~0.74)</a:t>
            </a:r>
            <a:r>
              <a:rPr lang="en-US" dirty="0">
                <a:ea typeface="+mn-lt"/>
                <a:cs typeface="+mn-lt"/>
              </a:rPr>
              <a:t> and also performs strongly in terms of F1-score </a:t>
            </a:r>
            <a:r>
              <a:rPr lang="en-US" b="1" dirty="0">
                <a:ea typeface="+mn-lt"/>
                <a:cs typeface="+mn-lt"/>
              </a:rPr>
              <a:t>(~0.76)</a:t>
            </a:r>
            <a:r>
              <a:rPr lang="en-US" dirty="0">
                <a:ea typeface="+mn-lt"/>
                <a:cs typeface="+mn-lt"/>
              </a:rPr>
              <a:t>. </a:t>
            </a:r>
            <a:br>
              <a:rPr lang="en-US" dirty="0"/>
            </a:br>
            <a:r>
              <a:rPr lang="en-US" dirty="0">
                <a:ea typeface="+mn-lt"/>
                <a:cs typeface="+mn-lt"/>
              </a:rPr>
              <a:t>However, the </a:t>
            </a:r>
            <a:r>
              <a:rPr lang="en-US" b="1" dirty="0">
                <a:ea typeface="+mn-lt"/>
                <a:cs typeface="+mn-lt"/>
              </a:rPr>
              <a:t>ANN </a:t>
            </a:r>
            <a:r>
              <a:rPr lang="en-US" dirty="0">
                <a:ea typeface="+mn-lt"/>
                <a:cs typeface="+mn-lt"/>
              </a:rPr>
              <a:t>model, with a slightly lower precision </a:t>
            </a:r>
            <a:r>
              <a:rPr lang="en-US" b="1" dirty="0">
                <a:ea typeface="+mn-lt"/>
                <a:cs typeface="+mn-lt"/>
              </a:rPr>
              <a:t>(~0.73)</a:t>
            </a:r>
            <a:r>
              <a:rPr lang="en-US" dirty="0">
                <a:ea typeface="+mn-lt"/>
                <a:cs typeface="+mn-lt"/>
              </a:rPr>
              <a:t>, still maintains a solid F1-score </a:t>
            </a:r>
            <a:r>
              <a:rPr lang="en-US" b="1" dirty="0">
                <a:ea typeface="+mn-lt"/>
                <a:cs typeface="+mn-lt"/>
              </a:rPr>
              <a:t>(~0.77)</a:t>
            </a:r>
            <a:r>
              <a:rPr lang="en-US" dirty="0">
                <a:ea typeface="+mn-lt"/>
                <a:cs typeface="+mn-lt"/>
              </a:rPr>
              <a:t>. </a:t>
            </a:r>
            <a:br>
              <a:rPr lang="en-US" dirty="0">
                <a:ea typeface="+mn-lt"/>
                <a:cs typeface="+mn-lt"/>
              </a:rPr>
            </a:br>
            <a:r>
              <a:rPr lang="en-US" dirty="0">
                <a:ea typeface="+mn-lt"/>
                <a:cs typeface="+mn-lt"/>
              </a:rPr>
              <a:t>The </a:t>
            </a:r>
            <a:r>
              <a:rPr lang="en-US" b="1" dirty="0">
                <a:ea typeface="+mn-lt"/>
                <a:cs typeface="+mn-lt"/>
              </a:rPr>
              <a:t>C50 decision tree</a:t>
            </a:r>
            <a:r>
              <a:rPr lang="en-US" dirty="0">
                <a:ea typeface="+mn-lt"/>
                <a:cs typeface="+mn-lt"/>
              </a:rPr>
              <a:t> model shows slightly weaker precision </a:t>
            </a:r>
            <a:r>
              <a:rPr lang="en-US" b="1" dirty="0">
                <a:ea typeface="+mn-lt"/>
                <a:cs typeface="+mn-lt"/>
              </a:rPr>
              <a:t>(~0.718)</a:t>
            </a:r>
            <a:r>
              <a:rPr lang="en-US" dirty="0">
                <a:ea typeface="+mn-lt"/>
                <a:cs typeface="+mn-lt"/>
              </a:rPr>
              <a:t> but performs reasonably well on </a:t>
            </a:r>
            <a:br>
              <a:rPr lang="en-US" dirty="0">
                <a:ea typeface="+mn-lt"/>
                <a:cs typeface="+mn-lt"/>
              </a:rPr>
            </a:br>
            <a:r>
              <a:rPr lang="en-US" dirty="0">
                <a:ea typeface="+mn-lt"/>
                <a:cs typeface="+mn-lt"/>
              </a:rPr>
              <a:t>F1-score </a:t>
            </a:r>
            <a:r>
              <a:rPr lang="en-US" b="1" dirty="0">
                <a:ea typeface="+mn-lt"/>
                <a:cs typeface="+mn-lt"/>
              </a:rPr>
              <a:t>(~0.75)</a:t>
            </a:r>
            <a:r>
              <a:rPr lang="en-US" dirty="0">
                <a:ea typeface="+mn-lt"/>
                <a:cs typeface="+mn-lt"/>
              </a:rPr>
              <a:t>.</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Tree>
    <p:extLst>
      <p:ext uri="{BB962C8B-B14F-4D97-AF65-F5344CB8AC3E}">
        <p14:creationId xmlns:p14="http://schemas.microsoft.com/office/powerpoint/2010/main" val="416244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A4E85-2C18-72CA-DFE2-1065F46454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34410D-D65B-57C6-58E3-8D113A4A9C8D}"/>
              </a:ext>
            </a:extLst>
          </p:cNvPr>
          <p:cNvSpPr>
            <a:spLocks noGrp="1"/>
          </p:cNvSpPr>
          <p:nvPr>
            <p:ph idx="1"/>
          </p:nvPr>
        </p:nvSpPr>
        <p:spPr>
          <a:xfrm>
            <a:off x="549826" y="1416205"/>
            <a:ext cx="10710619" cy="4860635"/>
          </a:xfrm>
        </p:spPr>
        <p:txBody>
          <a:bodyPr vert="horz" lIns="91440" tIns="45720" rIns="91440" bIns="45720" rtlCol="0" anchor="t">
            <a:normAutofit/>
          </a:bodyPr>
          <a:lstStyle/>
          <a:p>
            <a:pPr>
              <a:defRPr b="1"/>
            </a:pPr>
            <a:r>
              <a:rPr lang="en-US" sz="1400">
                <a:latin typeface="Cambria"/>
                <a:ea typeface="Cambria"/>
                <a:cs typeface="Times New Roman"/>
              </a:rPr>
              <a:t> Hyper Parameter Tuning,</a:t>
            </a:r>
          </a:p>
          <a:p>
            <a:pPr>
              <a:defRPr b="1"/>
            </a:pPr>
            <a:r>
              <a:rPr lang="en-US" sz="1400">
                <a:latin typeface="Cambria"/>
                <a:ea typeface="Cambria"/>
                <a:cs typeface="Times New Roman"/>
              </a:rPr>
              <a:t>Model Deployment in Cloud/POC on </a:t>
            </a:r>
            <a:r>
              <a:rPr lang="en-US" sz="1400" err="1">
                <a:latin typeface="Cambria"/>
                <a:ea typeface="Cambria"/>
                <a:cs typeface="Times New Roman"/>
              </a:rPr>
              <a:t>Streamlit</a:t>
            </a:r>
            <a:endParaRPr lang="en-US" sz="1400">
              <a:latin typeface="Cambria"/>
              <a:ea typeface="Cambria"/>
              <a:cs typeface="Times New Roman"/>
            </a:endParaRPr>
          </a:p>
          <a:p>
            <a:pPr>
              <a:defRPr b="1"/>
            </a:pPr>
            <a:r>
              <a:rPr lang="en-US" sz="1400">
                <a:latin typeface="Cambria"/>
                <a:ea typeface="Cambria"/>
                <a:cs typeface="Times New Roman"/>
              </a:rPr>
              <a:t>Use the latest surveyed data,</a:t>
            </a:r>
          </a:p>
          <a:p>
            <a:pPr>
              <a:defRPr b="1"/>
            </a:pPr>
            <a:r>
              <a:rPr lang="en-US" sz="1400">
                <a:latin typeface="Cambria"/>
                <a:ea typeface="Cambria"/>
                <a:cs typeface="Times New Roman"/>
              </a:rPr>
              <a:t>Use the other supported datasets,</a:t>
            </a:r>
          </a:p>
          <a:p>
            <a:pPr>
              <a:defRPr b="1"/>
            </a:pPr>
            <a:r>
              <a:rPr lang="en-US" sz="1400">
                <a:latin typeface="Cambria"/>
                <a:ea typeface="Cambria"/>
                <a:cs typeface="Times New Roman"/>
              </a:rPr>
              <a:t>Implement advanced clustering algorithms,</a:t>
            </a:r>
          </a:p>
          <a:p>
            <a:pPr>
              <a:spcBef>
                <a:spcPts val="0"/>
              </a:spcBef>
              <a:spcAft>
                <a:spcPts val="0"/>
              </a:spcAft>
            </a:pPr>
            <a:endParaRPr lang="en-US" sz="1400">
              <a:effectLst/>
              <a:latin typeface="Cambria"/>
              <a:ea typeface="Cambria"/>
            </a:endParaRPr>
          </a:p>
          <a:p>
            <a:pPr marL="457200" marR="0" lvl="1" indent="0">
              <a:lnSpc>
                <a:spcPct val="107000"/>
              </a:lnSpc>
              <a:spcBef>
                <a:spcPts val="0"/>
              </a:spcBef>
              <a:spcAft>
                <a:spcPts val="800"/>
              </a:spcAft>
              <a:buNone/>
              <a:tabLst>
                <a:tab pos="914400" algn="l"/>
              </a:tabLst>
            </a:pPr>
            <a:r>
              <a:rPr lang="en-US" sz="1400" kern="100">
                <a:effectLst/>
                <a:latin typeface="Cambria"/>
                <a:ea typeface="Aptos" panose="020B0004020202020204" pitchFamily="34" charset="0"/>
                <a:cs typeface="Times New Roman"/>
              </a:rPr>
              <a:t> </a:t>
            </a:r>
          </a:p>
          <a:p>
            <a:pPr marL="0" indent="0">
              <a:buNone/>
            </a:pPr>
            <a:endParaRPr lang="en-US" sz="1400">
              <a:latin typeface="Cambria"/>
              <a:ea typeface="Cambria"/>
            </a:endParaRPr>
          </a:p>
        </p:txBody>
      </p:sp>
      <p:sp>
        <p:nvSpPr>
          <p:cNvPr id="3" name="Slide Number Placeholder 2">
            <a:extLst>
              <a:ext uri="{FF2B5EF4-FFF2-40B4-BE49-F238E27FC236}">
                <a16:creationId xmlns:a16="http://schemas.microsoft.com/office/drawing/2014/main" id="{EF57A958-22DB-AB87-48D9-E2975C7FCD6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C270DA8E-91AA-5038-29A3-A2678E966F1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Future Work</a:t>
            </a:r>
          </a:p>
        </p:txBody>
      </p:sp>
    </p:spTree>
    <p:extLst>
      <p:ext uri="{BB962C8B-B14F-4D97-AF65-F5344CB8AC3E}">
        <p14:creationId xmlns:p14="http://schemas.microsoft.com/office/powerpoint/2010/main" val="3791441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97E6A-649B-46EF-2836-D2485A3578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8772C-E27A-C739-BB7D-65BC4F29FCD4}"/>
              </a:ext>
            </a:extLst>
          </p:cNvPr>
          <p:cNvSpPr>
            <a:spLocks noGrp="1"/>
          </p:cNvSpPr>
          <p:nvPr>
            <p:ph idx="1"/>
          </p:nvPr>
        </p:nvSpPr>
        <p:spPr>
          <a:xfrm>
            <a:off x="549826" y="913669"/>
            <a:ext cx="11454219" cy="5541301"/>
          </a:xfrm>
        </p:spPr>
        <p:txBody>
          <a:bodyPr vert="horz" lIns="91440" tIns="45720" rIns="91440" bIns="45720" rtlCol="0" anchor="t">
            <a:normAutofit/>
          </a:bodyPr>
          <a:lstStyle/>
          <a:p>
            <a:pPr>
              <a:defRPr b="1"/>
            </a:pPr>
            <a:r>
              <a:rPr lang="en-US" sz="1200">
                <a:latin typeface="IBM Plex Sans"/>
                <a:cs typeface="Times New Roman"/>
              </a:rPr>
              <a:t> </a:t>
            </a:r>
            <a:r>
              <a:rPr lang="en-US" sz="1200">
                <a:latin typeface="IBM Plex Sans"/>
                <a:cs typeface="Times New Roman"/>
                <a:hlinkClick r:id="rId2"/>
              </a:rPr>
              <a:t>https://www.kaggle.com/code/haidar14/ml-diabetesdatasetclustering</a:t>
            </a:r>
            <a:endParaRPr lang="en-US" sz="1200">
              <a:latin typeface="IBM Plex Sans"/>
              <a:cs typeface="Times New Roman"/>
            </a:endParaRPr>
          </a:p>
          <a:p>
            <a:pPr>
              <a:defRPr b="1"/>
            </a:pPr>
            <a:r>
              <a:rPr lang="en-US" sz="1200">
                <a:latin typeface="IBM Plex Sans"/>
                <a:cs typeface="Times New Roman"/>
                <a:hlinkClick r:id="rId3"/>
              </a:rPr>
              <a:t>https://www.kaggle.com/datasets/alexteboul/diabetes-health-indicators-dataset/data</a:t>
            </a:r>
            <a:endParaRPr lang="en-US" sz="1200">
              <a:latin typeface="IBM Plex Sans"/>
              <a:cs typeface="Times New Roman"/>
            </a:endParaRPr>
          </a:p>
          <a:p>
            <a:r>
              <a:rPr lang="en-US" sz="1200" i="1">
                <a:latin typeface="IBM Plex Sans"/>
              </a:rPr>
              <a:t>Diabetes Prediction Using Random Forest </a:t>
            </a:r>
            <a:r>
              <a:rPr lang="en-US" sz="1200" b="1">
                <a:latin typeface="IBM Plex Sans"/>
              </a:rPr>
              <a:t>(Random Forest for Diabetes Classification) </a:t>
            </a:r>
            <a:r>
              <a:rPr lang="en-US" sz="1200">
                <a:latin typeface="IBM Plex Sans"/>
              </a:rPr>
              <a:t> </a:t>
            </a:r>
            <a:r>
              <a:rPr lang="en-US" sz="1200">
                <a:latin typeface="IBM Plex Sans"/>
                <a:hlinkClick r:id="rId4"/>
              </a:rPr>
              <a:t>https://www.sciencedirect.com/science/article/abs/pii/S1877050919302763</a:t>
            </a:r>
            <a:endParaRPr lang="en-US" sz="1200">
              <a:latin typeface="IBM Plex Sans"/>
            </a:endParaRPr>
          </a:p>
          <a:p>
            <a:r>
              <a:rPr lang="en-US" sz="1100" i="1">
                <a:latin typeface="IBM Plex Sans"/>
              </a:rPr>
              <a:t>A Hybrid Model of CART and Genetic Algorithm for Diabetes Diagnosis </a:t>
            </a:r>
            <a:r>
              <a:rPr lang="en-US" sz="1200" b="1">
                <a:latin typeface="IBM Plex Sans"/>
              </a:rPr>
              <a:t>( CART (Classification and Regression Trees) for Diabetes Classification) Link</a:t>
            </a:r>
            <a:r>
              <a:rPr lang="en-US" sz="1200">
                <a:latin typeface="IBM Plex Sans"/>
              </a:rPr>
              <a:t>: </a:t>
            </a:r>
            <a:r>
              <a:rPr lang="en-US" sz="1200">
                <a:latin typeface="IBM Plex Sans"/>
                <a:hlinkClick r:id="rId5"/>
              </a:rPr>
              <a:t>https://journals.sagepub.com/doi/full/10.1177/2158244013490703</a:t>
            </a:r>
            <a:endParaRPr lang="en-US" sz="1200">
              <a:latin typeface="IBM Plex Sans"/>
            </a:endParaRPr>
          </a:p>
          <a:p>
            <a:r>
              <a:rPr lang="en-US" sz="1000" i="1">
                <a:latin typeface="IBM Plex Sans"/>
              </a:rPr>
              <a:t>Application of Decision Tree Classifier in Prediction of Diabetes (</a:t>
            </a:r>
            <a:r>
              <a:rPr lang="en-US" sz="1200" b="1">
                <a:latin typeface="IBM Plex Sans"/>
              </a:rPr>
              <a:t>Decision Tree Classifier for Diabetes Classification) </a:t>
            </a:r>
            <a:r>
              <a:rPr lang="en-US" sz="1200">
                <a:latin typeface="IBM Plex Sans"/>
              </a:rPr>
              <a:t> </a:t>
            </a:r>
            <a:r>
              <a:rPr lang="en-US" sz="1200">
                <a:latin typeface="IBM Plex Sans"/>
                <a:hlinkClick r:id="rId6"/>
              </a:rPr>
              <a:t>https://pubmed.ncbi.nlm.nih.gov/28714436/</a:t>
            </a:r>
            <a:endParaRPr lang="en-US" sz="1200">
              <a:latin typeface="IBM Plex Sans"/>
            </a:endParaRPr>
          </a:p>
          <a:p>
            <a:r>
              <a:rPr lang="en-US" sz="1100" i="1">
                <a:latin typeface="IBM Plex Sans"/>
              </a:rPr>
              <a:t>Application of Artificial Neural Networks for Diabetes Classification: A Review (</a:t>
            </a:r>
            <a:r>
              <a:rPr lang="en-US" sz="1200" b="1">
                <a:latin typeface="IBM Plex Sans"/>
              </a:rPr>
              <a:t>Artificial Neural Network (ANN) for Diabetes Classification) </a:t>
            </a:r>
            <a:r>
              <a:rPr lang="en-US" sz="1200">
                <a:latin typeface="IBM Plex Sans"/>
              </a:rPr>
              <a:t> </a:t>
            </a:r>
            <a:r>
              <a:rPr lang="en-US" sz="1200">
                <a:latin typeface="IBM Plex Sans"/>
                <a:hlinkClick r:id="rId7"/>
              </a:rPr>
              <a:t>https://www.ncbi.nlm.nih.gov/pmc/articles/PMC4211254/</a:t>
            </a:r>
            <a:endParaRPr lang="en-US" sz="1200">
              <a:latin typeface="IBM Plex Sans"/>
            </a:endParaRPr>
          </a:p>
          <a:p>
            <a:r>
              <a:rPr lang="en-US" sz="1200" i="1">
                <a:latin typeface="IBM Plex Sans"/>
              </a:rPr>
              <a:t>Predicting Diabetes Using </a:t>
            </a:r>
            <a:r>
              <a:rPr lang="en-US" sz="1200" i="1" err="1">
                <a:latin typeface="IBM Plex Sans"/>
              </a:rPr>
              <a:t>XGBoost</a:t>
            </a:r>
            <a:r>
              <a:rPr lang="en-US" sz="1200" i="1">
                <a:latin typeface="IBM Plex Sans"/>
              </a:rPr>
              <a:t> Model (</a:t>
            </a:r>
            <a:r>
              <a:rPr lang="en-US" sz="1200" b="1" err="1">
                <a:latin typeface="IBM Plex Sans"/>
              </a:rPr>
              <a:t>XGBoost</a:t>
            </a:r>
            <a:r>
              <a:rPr lang="en-US" sz="1200" b="1">
                <a:latin typeface="IBM Plex Sans"/>
              </a:rPr>
              <a:t> for Diabetes Classification) </a:t>
            </a:r>
            <a:r>
              <a:rPr lang="en-US" sz="1200">
                <a:latin typeface="IBM Plex Sans"/>
                <a:hlinkClick r:id="rId8"/>
              </a:rPr>
              <a:t>https://www.sciencedirect.com/science/article/pii/S2352914819302171</a:t>
            </a:r>
            <a:endParaRPr lang="en-US" sz="1200">
              <a:latin typeface="IBM Plex Sans"/>
            </a:endParaRPr>
          </a:p>
          <a:p>
            <a:r>
              <a:rPr lang="en-US" sz="1200" i="1">
                <a:latin typeface="IBM Plex Sans"/>
              </a:rPr>
              <a:t>A SVM-based Diabetes Prediction Model Using Ensemble Classifiers (</a:t>
            </a:r>
            <a:r>
              <a:rPr lang="en-US" sz="1200" b="1">
                <a:latin typeface="IBM Plex Sans"/>
              </a:rPr>
              <a:t>Support Vector Machines (SVM) for Diabetes Classification)</a:t>
            </a:r>
            <a:r>
              <a:rPr lang="en-US" sz="1200" i="1">
                <a:latin typeface="IBM Plex Sans"/>
              </a:rPr>
              <a:t> </a:t>
            </a:r>
            <a:r>
              <a:rPr lang="en-US" sz="1200">
                <a:latin typeface="IBM Plex Sans"/>
                <a:hlinkClick r:id="rId9"/>
              </a:rPr>
              <a:t>https://pubmed.ncbi.nlm.nih.gov/32714468/</a:t>
            </a:r>
            <a:endParaRPr lang="en-US" sz="1200">
              <a:latin typeface="IBM Plex Sans"/>
            </a:endParaRPr>
          </a:p>
          <a:p>
            <a:r>
              <a:rPr lang="en-US" sz="1200" i="1">
                <a:latin typeface="IBM Plex Sans"/>
              </a:rPr>
              <a:t>K-means Clustering with Random Forest Classifier for Diabetes Diagnosis (</a:t>
            </a:r>
            <a:r>
              <a:rPr lang="en-US" sz="1200" b="1">
                <a:latin typeface="IBM Plex Sans"/>
              </a:rPr>
              <a:t>K-means Clustering for Diabetes Classification)</a:t>
            </a:r>
            <a:r>
              <a:rPr lang="en-US" sz="1200">
                <a:latin typeface="IBM Plex Sans"/>
              </a:rPr>
              <a:t> </a:t>
            </a:r>
            <a:r>
              <a:rPr lang="en-US" sz="1200">
                <a:latin typeface="IBM Plex Sans"/>
                <a:hlinkClick r:id="rId10"/>
              </a:rPr>
              <a:t>https://www.sciencedirect.com/science/article/pii/S2352914819303062</a:t>
            </a:r>
            <a:endParaRPr lang="en-US" sz="1200">
              <a:latin typeface="IBM Plex Sans"/>
            </a:endParaRPr>
          </a:p>
          <a:p>
            <a:r>
              <a:rPr lang="en-US" sz="1200" i="1">
                <a:latin typeface="IBM Plex Sans"/>
              </a:rPr>
              <a:t>K-Nearest Neighbors Classifier for Early Diabetes Detection (</a:t>
            </a:r>
            <a:r>
              <a:rPr lang="en-US" sz="1200" b="1">
                <a:latin typeface="IBM Plex Sans"/>
              </a:rPr>
              <a:t>K-Nearest Neighbors (KNN) for Diabetes Classification)</a:t>
            </a:r>
            <a:r>
              <a:rPr lang="en-US" sz="1200" i="1">
                <a:latin typeface="IBM Plex Sans"/>
              </a:rPr>
              <a:t> </a:t>
            </a:r>
            <a:r>
              <a:rPr lang="en-US" sz="1200">
                <a:latin typeface="IBM Plex Sans"/>
              </a:rPr>
              <a:t> </a:t>
            </a:r>
            <a:r>
              <a:rPr lang="en-US" sz="1200">
                <a:latin typeface="IBM Plex Sans"/>
                <a:hlinkClick r:id="rId11"/>
              </a:rPr>
              <a:t>https://www.hindawi.com/journals/jchem/2020/6535434/</a:t>
            </a:r>
            <a:endParaRPr lang="en-US" sz="1200">
              <a:latin typeface="IBM Plex Sans"/>
            </a:endParaRPr>
          </a:p>
          <a:p>
            <a:r>
              <a:rPr lang="en-US" sz="1200" i="1">
                <a:latin typeface="IBM Plex Sans"/>
              </a:rPr>
              <a:t>Diabetes Prediction Using Naive Bayes and Logistic Regression</a:t>
            </a:r>
            <a:r>
              <a:rPr lang="en-US" sz="1200">
                <a:latin typeface="IBM Plex Sans"/>
              </a:rPr>
              <a:t> (</a:t>
            </a:r>
            <a:r>
              <a:rPr lang="en-US" sz="1200" b="1">
                <a:latin typeface="IBM Plex Sans"/>
              </a:rPr>
              <a:t>Multinomial Naive Bayes for Diabetes Classification)</a:t>
            </a:r>
            <a:r>
              <a:rPr lang="en-US" sz="1200">
                <a:latin typeface="IBM Plex Sans"/>
              </a:rPr>
              <a:t> </a:t>
            </a:r>
            <a:r>
              <a:rPr lang="en-US" sz="1200">
                <a:latin typeface="IBM Plex Sans"/>
                <a:hlinkClick r:id="rId12"/>
              </a:rPr>
              <a:t>https://www.hindawi.com/journals/complexity/2021/6647793/</a:t>
            </a:r>
            <a:endParaRPr lang="en-US" sz="1200">
              <a:latin typeface="IBM Plex Sans"/>
            </a:endParaRPr>
          </a:p>
          <a:p>
            <a:r>
              <a:rPr lang="en-US" sz="1200" b="0" i="1">
                <a:effectLst/>
                <a:latin typeface="var(--fonts-poppins)"/>
              </a:rPr>
              <a:t>Adult BMI Categories </a:t>
            </a:r>
            <a:r>
              <a:rPr lang="en-US" sz="1200">
                <a:hlinkClick r:id="rId13"/>
              </a:rPr>
              <a:t>https://www.cdc.gov/bmi/adult-calculator/bmi-categories.html</a:t>
            </a:r>
            <a:endParaRPr lang="en-US" sz="1200">
              <a:effectLst/>
            </a:endParaRPr>
          </a:p>
          <a:p>
            <a:pPr marL="457200" marR="0" lvl="1" indent="0">
              <a:lnSpc>
                <a:spcPct val="107000"/>
              </a:lnSpc>
              <a:spcBef>
                <a:spcPts val="0"/>
              </a:spcBef>
              <a:spcAft>
                <a:spcPts val="800"/>
              </a:spcAft>
              <a:buNone/>
              <a:tabLst>
                <a:tab pos="914400" algn="l"/>
              </a:tabLst>
            </a:pPr>
            <a:endParaRPr lang="en-US" sz="1200" kern="100">
              <a:effectLst/>
              <a:latin typeface="IBM Plex Sans"/>
              <a:ea typeface="Aptos" panose="020B0004020202020204" pitchFamily="34" charset="0"/>
              <a:cs typeface="Times New Roman"/>
            </a:endParaRPr>
          </a:p>
        </p:txBody>
      </p:sp>
      <p:sp>
        <p:nvSpPr>
          <p:cNvPr id="3" name="Slide Number Placeholder 2">
            <a:extLst>
              <a:ext uri="{FF2B5EF4-FFF2-40B4-BE49-F238E27FC236}">
                <a16:creationId xmlns:a16="http://schemas.microsoft.com/office/drawing/2014/main" id="{8331DD32-D3D3-5D2A-8B72-8F62A7B06EF5}"/>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1CA09C6-96E4-42D5-7B6B-FD7B4B09DE43}"/>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References</a:t>
            </a:r>
          </a:p>
        </p:txBody>
      </p:sp>
    </p:spTree>
    <p:extLst>
      <p:ext uri="{BB962C8B-B14F-4D97-AF65-F5344CB8AC3E}">
        <p14:creationId xmlns:p14="http://schemas.microsoft.com/office/powerpoint/2010/main" val="294467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CE9BC8-B2A2-53D7-25DE-0763A0944BA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9C1DD6-BACC-7146-89D6-20D1ABD27076}"/>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defTabSz="914400" fontAlgn="auto">
              <a:spcAft>
                <a:spcPts val="600"/>
              </a:spcAft>
              <a:buClrTx/>
              <a:buSzTx/>
              <a:tabLst/>
              <a:defRPr/>
            </a:pPr>
            <a:r>
              <a:rPr kumimoji="0" lang="en-US" sz="3600" b="1" i="0" u="none" strike="noStrike" kern="1200" cap="none" spc="0" normalizeH="0" baseline="0" noProof="0">
                <a:ln>
                  <a:noFill/>
                </a:ln>
                <a:solidFill>
                  <a:schemeClr val="tx2"/>
                </a:solidFill>
                <a:effectLst/>
                <a:uLnTx/>
                <a:uFillTx/>
                <a:latin typeface="+mj-lt"/>
                <a:ea typeface="+mj-ea"/>
                <a:cs typeface="+mj-cs"/>
              </a:rPr>
              <a:t>Questions?</a:t>
            </a: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Questions">
            <a:extLst>
              <a:ext uri="{FF2B5EF4-FFF2-40B4-BE49-F238E27FC236}">
                <a16:creationId xmlns:a16="http://schemas.microsoft.com/office/drawing/2014/main" id="{9201F7EE-EEA1-BE33-C15D-94C43B8F15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3" name="Slide Number Placeholder 2">
            <a:extLst>
              <a:ext uri="{FF2B5EF4-FFF2-40B4-BE49-F238E27FC236}">
                <a16:creationId xmlns:a16="http://schemas.microsoft.com/office/drawing/2014/main" id="{DA331F2F-C182-2B88-1893-89F548CEC3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tint val="75000"/>
                  </a:schemeClr>
                </a:solidFill>
                <a:effectLst/>
                <a:uLnTx/>
                <a:uFillTx/>
                <a:latin typeface="+mn-lt"/>
              </a:rPr>
              <a:pPr marR="0" lvl="0" indent="0" defTabSz="914400" fontAlgn="auto">
                <a:spcBef>
                  <a:spcPts val="0"/>
                </a:spcBef>
                <a:spcAft>
                  <a:spcPts val="600"/>
                </a:spcAft>
                <a:buClrTx/>
                <a:buSzTx/>
                <a:buFontTx/>
                <a:buNone/>
                <a:tabLst/>
                <a:defRPr/>
              </a:pPr>
              <a:t>28</a:t>
            </a:fld>
            <a:endParaRPr kumimoji="0" lang="en-US" b="1" i="0" u="none" strike="noStrike" cap="none" spc="0" normalizeH="0" baseline="0" noProof="0">
              <a:ln>
                <a:noFill/>
              </a:ln>
              <a:solidFill>
                <a:schemeClr val="tx1">
                  <a:tint val="75000"/>
                </a:schemeClr>
              </a:solidFill>
              <a:effectLst/>
              <a:uLnTx/>
              <a:uFillTx/>
              <a:latin typeface="+mn-lt"/>
            </a:endParaRPr>
          </a:p>
        </p:txBody>
      </p:sp>
      <mc:AlternateContent xmlns:mc="http://schemas.openxmlformats.org/markup-compatibility/2006">
        <mc:Choice xmlns:am3d="http://schemas.microsoft.com/office/drawing/2017/model3d" Requires="am3d">
          <p:graphicFrame>
            <p:nvGraphicFramePr>
              <p:cNvPr id="2" name="3D Model 1" descr="Question Mark">
                <a:extLst>
                  <a:ext uri="{FF2B5EF4-FFF2-40B4-BE49-F238E27FC236}">
                    <a16:creationId xmlns:a16="http://schemas.microsoft.com/office/drawing/2014/main" id="{779D5171-2EE8-9AC8-1892-816FE506E715}"/>
                  </a:ext>
                </a:extLst>
              </p:cNvPr>
              <p:cNvGraphicFramePr>
                <a:graphicFrameLocks noChangeAspect="1"/>
              </p:cNvGraphicFramePr>
              <p:nvPr>
                <p:extLst>
                  <p:ext uri="{D42A27DB-BD31-4B8C-83A1-F6EECF244321}">
                    <p14:modId xmlns:p14="http://schemas.microsoft.com/office/powerpoint/2010/main" val="285153618"/>
                  </p:ext>
                </p:extLst>
              </p:nvPr>
            </p:nvGraphicFramePr>
            <p:xfrm>
              <a:off x="3085489" y="1116106"/>
              <a:ext cx="2922285" cy="4059222"/>
            </p:xfrm>
            <a:graphic>
              <a:graphicData uri="http://schemas.microsoft.com/office/drawing/2017/model3d">
                <am3d:model3d r:embed="rId4">
                  <am3d:spPr>
                    <a:xfrm>
                      <a:off x="0" y="0"/>
                      <a:ext cx="2922285" cy="4059222"/>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x="890165" ay="-1869861" az="-468319"/>
                    <am3d:postTrans dx="0" dy="0" dz="0"/>
                  </am3d:trans>
                  <am3d:raster rName="Office3DRenderer" rVer="16.0.8326">
                    <am3d:blip r:embed="rId5"/>
                  </am3d:raster>
                  <am3d:objViewport viewportSz="50185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Question Mark">
                <a:extLst>
                  <a:ext uri="{FF2B5EF4-FFF2-40B4-BE49-F238E27FC236}">
                    <a16:creationId xmlns:a16="http://schemas.microsoft.com/office/drawing/2014/main" id="{779D5171-2EE8-9AC8-1892-816FE506E715}"/>
                  </a:ext>
                </a:extLst>
              </p:cNvPr>
              <p:cNvPicPr>
                <a:picLocks noGrp="1" noRot="1" noChangeAspect="1" noMove="1" noResize="1" noEditPoints="1" noAdjustHandles="1" noChangeArrowheads="1" noChangeShapeType="1" noCrop="1"/>
              </p:cNvPicPr>
              <p:nvPr/>
            </p:nvPicPr>
            <p:blipFill>
              <a:blip r:embed="rId5"/>
              <a:stretch>
                <a:fillRect/>
              </a:stretch>
            </p:blipFill>
            <p:spPr>
              <a:xfrm>
                <a:off x="3085489" y="1116106"/>
                <a:ext cx="2922285" cy="4059222"/>
              </a:xfrm>
              <a:prstGeom prst="rect">
                <a:avLst/>
              </a:prstGeom>
            </p:spPr>
          </p:pic>
        </mc:Fallback>
      </mc:AlternateContent>
    </p:spTree>
    <p:extLst>
      <p:ext uri="{BB962C8B-B14F-4D97-AF65-F5344CB8AC3E}">
        <p14:creationId xmlns:p14="http://schemas.microsoft.com/office/powerpoint/2010/main" val="345091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Google Shape;138;p20">
            <a:extLst>
              <a:ext uri="{FF2B5EF4-FFF2-40B4-BE49-F238E27FC236}">
                <a16:creationId xmlns:a16="http://schemas.microsoft.com/office/drawing/2014/main" id="{0440B793-1381-6A39-FFD4-FAAC3D0DCB20}"/>
              </a:ext>
            </a:extLst>
          </p:cNvPr>
          <p:cNvSpPr txBox="1">
            <a:spLocks noGrp="1"/>
          </p:cNvSpPr>
          <p:nvPr>
            <p:ph type="title"/>
          </p:nvPr>
        </p:nvSpPr>
        <p:spPr>
          <a:xfrm>
            <a:off x="-3063580" y="0"/>
            <a:ext cx="11360800" cy="810400"/>
          </a:xfrm>
          <a:prstGeom prst="rect">
            <a:avLst/>
          </a:prstGeom>
        </p:spPr>
        <p:txBody>
          <a:bodyPr spcFirstLastPara="1" vert="horz" wrap="square" lIns="121900" tIns="121900" rIns="121900" bIns="121900" rtlCol="0" anchor="t" anchorCtr="0">
            <a:noAutofit/>
          </a:bodyPr>
          <a:lstStyle/>
          <a:p>
            <a:pPr algn="ctr">
              <a:spcBef>
                <a:spcPts val="0"/>
              </a:spcBef>
            </a:pPr>
            <a:r>
              <a:rPr lang="en" sz="3200"/>
              <a:t>Data Fields</a:t>
            </a:r>
            <a:endParaRPr sz="3200"/>
          </a:p>
        </p:txBody>
      </p:sp>
      <p:graphicFrame>
        <p:nvGraphicFramePr>
          <p:cNvPr id="8" name="Table 7">
            <a:extLst>
              <a:ext uri="{FF2B5EF4-FFF2-40B4-BE49-F238E27FC236}">
                <a16:creationId xmlns:a16="http://schemas.microsoft.com/office/drawing/2014/main" id="{6B79129B-95F7-E7A2-CF8B-A6F58D21CDD7}"/>
              </a:ext>
            </a:extLst>
          </p:cNvPr>
          <p:cNvGraphicFramePr>
            <a:graphicFrameLocks noGrp="1"/>
          </p:cNvGraphicFramePr>
          <p:nvPr>
            <p:extLst>
              <p:ext uri="{D42A27DB-BD31-4B8C-83A1-F6EECF244321}">
                <p14:modId xmlns:p14="http://schemas.microsoft.com/office/powerpoint/2010/main" val="3502466137"/>
              </p:ext>
            </p:extLst>
          </p:nvPr>
        </p:nvGraphicFramePr>
        <p:xfrm>
          <a:off x="415601" y="685731"/>
          <a:ext cx="4648012" cy="4592244"/>
        </p:xfrm>
        <a:graphic>
          <a:graphicData uri="http://schemas.openxmlformats.org/drawingml/2006/table">
            <a:tbl>
              <a:tblPr>
                <a:tableStyleId>{5C22544A-7EE6-4342-B048-85BDC9FD1C3A}</a:tableStyleId>
              </a:tblPr>
              <a:tblGrid>
                <a:gridCol w="1631574">
                  <a:extLst>
                    <a:ext uri="{9D8B030D-6E8A-4147-A177-3AD203B41FA5}">
                      <a16:colId xmlns:a16="http://schemas.microsoft.com/office/drawing/2014/main" val="3552051641"/>
                    </a:ext>
                  </a:extLst>
                </a:gridCol>
                <a:gridCol w="3016438">
                  <a:extLst>
                    <a:ext uri="{9D8B030D-6E8A-4147-A177-3AD203B41FA5}">
                      <a16:colId xmlns:a16="http://schemas.microsoft.com/office/drawing/2014/main" val="3195751502"/>
                    </a:ext>
                  </a:extLst>
                </a:gridCol>
              </a:tblGrid>
              <a:tr h="183599">
                <a:tc>
                  <a:txBody>
                    <a:bodyPr/>
                    <a:lstStyle/>
                    <a:p>
                      <a:pPr algn="l" fontAlgn="b"/>
                      <a:r>
                        <a:rPr lang="en-US" sz="1000" b="1" u="none" strike="noStrike" err="1">
                          <a:effectLst/>
                        </a:rPr>
                        <a:t>Diabetes_binary</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pt-BR" sz="1000" u="none" strike="noStrike">
                          <a:effectLst/>
                        </a:rPr>
                        <a:t>0 = No Diabetes</a:t>
                      </a:r>
                      <a:br>
                        <a:rPr lang="pt-BR" sz="1000" u="none" strike="noStrike">
                          <a:effectLst/>
                        </a:rPr>
                      </a:br>
                      <a:r>
                        <a:rPr lang="pt-BR" sz="1000" u="none" strike="noStrike">
                          <a:effectLst/>
                        </a:rPr>
                        <a:t>1 = Prediabtes &amp; diabetes</a:t>
                      </a:r>
                      <a:endParaRPr lang="pt-BR"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82963103"/>
                  </a:ext>
                </a:extLst>
              </a:tr>
              <a:tr h="183599">
                <a:tc>
                  <a:txBody>
                    <a:bodyPr/>
                    <a:lstStyle/>
                    <a:p>
                      <a:pPr algn="l" fontAlgn="b"/>
                      <a:r>
                        <a:rPr lang="en-US" sz="1000" b="1" u="none" strike="noStrike">
                          <a:effectLst/>
                        </a:rPr>
                        <a:t>HighBP</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High Blood Pressure</a:t>
                      </a:r>
                      <a:br>
                        <a:rPr lang="en-US" sz="1000" u="none" strike="noStrike">
                          <a:effectLst/>
                        </a:rPr>
                      </a:br>
                      <a:r>
                        <a:rPr lang="en-US" sz="1000" u="none" strike="noStrike">
                          <a:effectLst/>
                        </a:rPr>
                        <a:t>1 = High Blood Pressure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854589587"/>
                  </a:ext>
                </a:extLst>
              </a:tr>
              <a:tr h="183599">
                <a:tc>
                  <a:txBody>
                    <a:bodyPr/>
                    <a:lstStyle/>
                    <a:p>
                      <a:pPr algn="l" fontAlgn="b"/>
                      <a:r>
                        <a:rPr lang="en-US" sz="1000" b="1" u="none" strike="noStrike">
                          <a:effectLst/>
                        </a:rPr>
                        <a:t>HighChol</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High Cholesterol</a:t>
                      </a:r>
                      <a:br>
                        <a:rPr lang="en-US" sz="1000" u="none" strike="noStrike">
                          <a:effectLst/>
                        </a:rPr>
                      </a:br>
                      <a:r>
                        <a:rPr lang="en-US" sz="1000" u="none" strike="noStrike">
                          <a:effectLst/>
                        </a:rPr>
                        <a:t>1 = High Cholesterol</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732948925"/>
                  </a:ext>
                </a:extLst>
              </a:tr>
              <a:tr h="183599">
                <a:tc>
                  <a:txBody>
                    <a:bodyPr/>
                    <a:lstStyle/>
                    <a:p>
                      <a:pPr algn="l" fontAlgn="b"/>
                      <a:r>
                        <a:rPr lang="en-US" sz="1000" b="1" u="none" strike="noStrike" err="1">
                          <a:effectLst/>
                        </a:rPr>
                        <a:t>CholCheck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Cholesterol Check in 5 years</a:t>
                      </a:r>
                      <a:br>
                        <a:rPr lang="en-US" sz="1000" u="none" strike="noStrike">
                          <a:effectLst/>
                        </a:rPr>
                      </a:br>
                      <a:r>
                        <a:rPr lang="en-US" sz="1000" u="none" strike="noStrike">
                          <a:effectLst/>
                        </a:rPr>
                        <a:t>1 = Yes Cholesterol Check in 5 years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353825950"/>
                  </a:ext>
                </a:extLst>
              </a:tr>
              <a:tr h="92430">
                <a:tc>
                  <a:txBody>
                    <a:bodyPr/>
                    <a:lstStyle/>
                    <a:p>
                      <a:pPr algn="l" fontAlgn="b"/>
                      <a:r>
                        <a:rPr lang="en-US" sz="1000" b="1" u="none" strike="noStrike">
                          <a:effectLst/>
                        </a:rPr>
                        <a:t>BMI</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Body Mass Index</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050202893"/>
                  </a:ext>
                </a:extLst>
              </a:tr>
              <a:tr h="274768">
                <a:tc>
                  <a:txBody>
                    <a:bodyPr/>
                    <a:lstStyle/>
                    <a:p>
                      <a:pPr algn="l" fontAlgn="b"/>
                      <a:r>
                        <a:rPr lang="en-US" sz="1000" b="1" u="none" strike="noStrike">
                          <a:effectLst/>
                        </a:rPr>
                        <a:t>Smoker</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smoked 100 cigarettes in entire life?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234427678"/>
                  </a:ext>
                </a:extLst>
              </a:tr>
              <a:tr h="274768">
                <a:tc>
                  <a:txBody>
                    <a:bodyPr/>
                    <a:lstStyle/>
                    <a:p>
                      <a:pPr algn="l" fontAlgn="b"/>
                      <a:r>
                        <a:rPr lang="en-US" sz="1000" b="1" u="none" strike="noStrike">
                          <a:effectLst/>
                        </a:rPr>
                        <a:t>Stroke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Ever Told You Had a Stroke?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398680136"/>
                  </a:ext>
                </a:extLst>
              </a:tr>
              <a:tr h="183599">
                <a:tc>
                  <a:txBody>
                    <a:bodyPr/>
                    <a:lstStyle/>
                    <a:p>
                      <a:pPr algn="l" fontAlgn="b"/>
                      <a:r>
                        <a:rPr lang="en-US" sz="1000" b="1" u="none" strike="noStrike">
                          <a:effectLst/>
                        </a:rPr>
                        <a:t>HeartDiseaseorAttack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785069148"/>
                  </a:ext>
                </a:extLst>
              </a:tr>
              <a:tr h="274768">
                <a:tc>
                  <a:txBody>
                    <a:bodyPr/>
                    <a:lstStyle/>
                    <a:p>
                      <a:pPr algn="l" fontAlgn="b"/>
                      <a:r>
                        <a:rPr lang="en-US" sz="1000" b="1" u="none" strike="noStrike">
                          <a:effectLst/>
                        </a:rPr>
                        <a:t>PhysActivity</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Physical Activity in Past 30 Days (not including job)</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021993139"/>
                  </a:ext>
                </a:extLst>
              </a:tr>
              <a:tr h="274768">
                <a:tc>
                  <a:txBody>
                    <a:bodyPr/>
                    <a:lstStyle/>
                    <a:p>
                      <a:pPr algn="l" fontAlgn="b"/>
                      <a:r>
                        <a:rPr lang="en-US" sz="1000" b="1" u="none" strike="noStrike">
                          <a:effectLst/>
                        </a:rPr>
                        <a:t>Fruits</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Consumed Fruit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906566508"/>
                  </a:ext>
                </a:extLst>
              </a:tr>
              <a:tr h="274768">
                <a:tc>
                  <a:txBody>
                    <a:bodyPr/>
                    <a:lstStyle/>
                    <a:p>
                      <a:pPr algn="l" fontAlgn="b"/>
                      <a:r>
                        <a:rPr lang="en-US" sz="1000" b="1" u="none" strike="noStrike">
                          <a:effectLst/>
                        </a:rPr>
                        <a:t>Veggies</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Consumed Vegetables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93865517"/>
                  </a:ext>
                </a:extLst>
              </a:tr>
              <a:tr h="548274">
                <a:tc>
                  <a:txBody>
                    <a:bodyPr/>
                    <a:lstStyle/>
                    <a:p>
                      <a:pPr algn="l" fontAlgn="b"/>
                      <a:r>
                        <a:rPr lang="en-US" sz="1000" b="1" u="none" strike="noStrike" err="1">
                          <a:effectLst/>
                        </a:rPr>
                        <a:t>HvyAlcoholConsump</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Adult Men &gt;= 14 drinks per week</a:t>
                      </a:r>
                      <a:br>
                        <a:rPr lang="en-US" sz="1000" u="none" strike="noStrike">
                          <a:effectLst/>
                        </a:rPr>
                      </a:br>
                      <a:r>
                        <a:rPr lang="en-US" sz="1000" u="none" strike="noStrike">
                          <a:effectLst/>
                        </a:rPr>
                        <a:t>Adult Women &gt;= 7 drinks per week</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52713340"/>
                  </a:ext>
                </a:extLst>
              </a:tr>
            </a:tbl>
          </a:graphicData>
        </a:graphic>
      </p:graphicFrame>
      <p:graphicFrame>
        <p:nvGraphicFramePr>
          <p:cNvPr id="9" name="Table 8">
            <a:extLst>
              <a:ext uri="{FF2B5EF4-FFF2-40B4-BE49-F238E27FC236}">
                <a16:creationId xmlns:a16="http://schemas.microsoft.com/office/drawing/2014/main" id="{1EC49E7B-134A-462C-6F53-E1CB77E1EAD5}"/>
              </a:ext>
            </a:extLst>
          </p:cNvPr>
          <p:cNvGraphicFramePr>
            <a:graphicFrameLocks noGrp="1"/>
          </p:cNvGraphicFramePr>
          <p:nvPr>
            <p:extLst>
              <p:ext uri="{D42A27DB-BD31-4B8C-83A1-F6EECF244321}">
                <p14:modId xmlns:p14="http://schemas.microsoft.com/office/powerpoint/2010/main" val="2818240003"/>
              </p:ext>
            </p:extLst>
          </p:nvPr>
        </p:nvGraphicFramePr>
        <p:xfrm>
          <a:off x="5610447" y="220167"/>
          <a:ext cx="6165952" cy="6417670"/>
        </p:xfrm>
        <a:graphic>
          <a:graphicData uri="http://schemas.openxmlformats.org/drawingml/2006/table">
            <a:tbl>
              <a:tblPr>
                <a:tableStyleId>{5C22544A-7EE6-4342-B048-85BDC9FD1C3A}</a:tableStyleId>
              </a:tblPr>
              <a:tblGrid>
                <a:gridCol w="1395001">
                  <a:extLst>
                    <a:ext uri="{9D8B030D-6E8A-4147-A177-3AD203B41FA5}">
                      <a16:colId xmlns:a16="http://schemas.microsoft.com/office/drawing/2014/main" val="3180534244"/>
                    </a:ext>
                  </a:extLst>
                </a:gridCol>
                <a:gridCol w="4770951">
                  <a:extLst>
                    <a:ext uri="{9D8B030D-6E8A-4147-A177-3AD203B41FA5}">
                      <a16:colId xmlns:a16="http://schemas.microsoft.com/office/drawing/2014/main" val="1337962023"/>
                    </a:ext>
                  </a:extLst>
                </a:gridCol>
              </a:tblGrid>
              <a:tr h="550327">
                <a:tc>
                  <a:txBody>
                    <a:bodyPr/>
                    <a:lstStyle/>
                    <a:p>
                      <a:pPr algn="l" fontAlgn="b"/>
                      <a:r>
                        <a:rPr lang="en-US" sz="1000" b="1" u="none" strike="noStrike">
                          <a:effectLst/>
                        </a:rPr>
                        <a:t>AnyHealthcare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any king of healthcare coverage </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390588754"/>
                  </a:ext>
                </a:extLst>
              </a:tr>
              <a:tr h="733207">
                <a:tc>
                  <a:txBody>
                    <a:bodyPr/>
                    <a:lstStyle/>
                    <a:p>
                      <a:pPr algn="l" fontAlgn="b"/>
                      <a:r>
                        <a:rPr lang="en-US" sz="1000" b="1" u="none" strike="noStrike" err="1">
                          <a:effectLst/>
                        </a:rPr>
                        <a:t>NoDocbcCost</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Any time in past 12 months needed a doctor but could not go because of cost?</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469235945"/>
                  </a:ext>
                </a:extLst>
              </a:tr>
              <a:tr h="1098967">
                <a:tc>
                  <a:txBody>
                    <a:bodyPr/>
                    <a:lstStyle/>
                    <a:p>
                      <a:pPr algn="l" fontAlgn="b"/>
                      <a:r>
                        <a:rPr lang="en-US" sz="1000" b="1" u="none" strike="noStrike">
                          <a:effectLst/>
                        </a:rPr>
                        <a:t>GenHlth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Would you say that in general your health is:</a:t>
                      </a:r>
                      <a:br>
                        <a:rPr lang="en-US" sz="1000" u="none" strike="noStrike">
                          <a:effectLst/>
                        </a:rPr>
                      </a:br>
                      <a:r>
                        <a:rPr lang="en-US" sz="1000" u="none" strike="noStrike">
                          <a:effectLst/>
                        </a:rPr>
                        <a:t>1 = Excellent</a:t>
                      </a:r>
                      <a:br>
                        <a:rPr lang="en-US" sz="1000" u="none" strike="noStrike">
                          <a:effectLst/>
                        </a:rPr>
                      </a:br>
                      <a:r>
                        <a:rPr lang="en-US" sz="1000" u="none" strike="noStrike">
                          <a:effectLst/>
                        </a:rPr>
                        <a:t>2 = Very Good</a:t>
                      </a:r>
                      <a:br>
                        <a:rPr lang="en-US" sz="1000" u="none" strike="noStrike">
                          <a:effectLst/>
                        </a:rPr>
                      </a:br>
                      <a:r>
                        <a:rPr lang="en-US" sz="1000" u="none" strike="noStrike">
                          <a:effectLst/>
                        </a:rPr>
                        <a:t>3 = Good</a:t>
                      </a:r>
                      <a:br>
                        <a:rPr lang="en-US" sz="1000" u="none" strike="noStrike">
                          <a:effectLst/>
                        </a:rPr>
                      </a:br>
                      <a:r>
                        <a:rPr lang="en-US" sz="1000" u="none" strike="noStrike">
                          <a:effectLst/>
                        </a:rPr>
                        <a:t>4 = Fair</a:t>
                      </a:r>
                      <a:br>
                        <a:rPr lang="en-US" sz="1000" u="none" strike="noStrike">
                          <a:effectLst/>
                        </a:rPr>
                      </a:br>
                      <a:r>
                        <a:rPr lang="en-US" sz="1000" u="none" strike="noStrike">
                          <a:effectLst/>
                        </a:rPr>
                        <a:t>5 = Poor</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124147743"/>
                  </a:ext>
                </a:extLst>
              </a:tr>
              <a:tr h="184567">
                <a:tc>
                  <a:txBody>
                    <a:bodyPr/>
                    <a:lstStyle/>
                    <a:p>
                      <a:pPr algn="l" fontAlgn="b"/>
                      <a:r>
                        <a:rPr lang="en-US" sz="1000" b="1" u="none" strike="noStrike">
                          <a:effectLst/>
                        </a:rPr>
                        <a:t>MentHlth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Days of Poor Mental Health  1-30 days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911379096"/>
                  </a:ext>
                </a:extLst>
              </a:tr>
              <a:tr h="184567">
                <a:tc>
                  <a:txBody>
                    <a:bodyPr/>
                    <a:lstStyle/>
                    <a:p>
                      <a:pPr algn="l" fontAlgn="b"/>
                      <a:r>
                        <a:rPr lang="en-US" sz="1000" b="1" u="none" strike="noStrike">
                          <a:effectLst/>
                        </a:rPr>
                        <a:t>PhysHlth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Physical Illness or Injury In Past 30 days 1-30 days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629638242"/>
                  </a:ext>
                </a:extLst>
              </a:tr>
              <a:tr h="550327">
                <a:tc>
                  <a:txBody>
                    <a:bodyPr/>
                    <a:lstStyle/>
                    <a:p>
                      <a:pPr algn="l" fontAlgn="b"/>
                      <a:r>
                        <a:rPr lang="en-US" sz="1000" b="1" u="none" strike="noStrike">
                          <a:effectLst/>
                        </a:rPr>
                        <a:t>DiffWalk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serious difficulty walking or climbing stairs</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501590248"/>
                  </a:ext>
                </a:extLst>
              </a:tr>
              <a:tr h="367447">
                <a:tc>
                  <a:txBody>
                    <a:bodyPr/>
                    <a:lstStyle/>
                    <a:p>
                      <a:pPr algn="l" fontAlgn="b"/>
                      <a:r>
                        <a:rPr lang="en-US" sz="1000" b="1" u="none" strike="noStrike">
                          <a:effectLst/>
                        </a:rPr>
                        <a:t>Sex</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Female</a:t>
                      </a:r>
                      <a:br>
                        <a:rPr lang="en-US" sz="1000" u="none" strike="noStrike">
                          <a:effectLst/>
                        </a:rPr>
                      </a:br>
                      <a:r>
                        <a:rPr lang="en-US" sz="1000" u="none" strike="noStrike">
                          <a:effectLst/>
                        </a:rPr>
                        <a:t>1 = Male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637558526"/>
                  </a:ext>
                </a:extLst>
              </a:tr>
              <a:tr h="733207">
                <a:tc>
                  <a:txBody>
                    <a:bodyPr/>
                    <a:lstStyle/>
                    <a:p>
                      <a:pPr algn="l" fontAlgn="b"/>
                      <a:r>
                        <a:rPr lang="en-US" sz="1000" b="1" u="none" strike="noStrike">
                          <a:effectLst/>
                        </a:rPr>
                        <a:t>Age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Scale 1-13</a:t>
                      </a:r>
                    </a:p>
                    <a:p>
                      <a:pPr algn="l" fontAlgn="b"/>
                      <a:r>
                        <a:rPr lang="en-US" sz="1000" u="none" strike="noStrike">
                          <a:effectLst/>
                        </a:rPr>
                        <a:t>1 = 18-24</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a:effectLst/>
                        </a:rPr>
                        <a:t>Increments every 5 years</a:t>
                      </a:r>
                      <a:br>
                        <a:rPr lang="en-US" sz="1000" u="none" strike="noStrike">
                          <a:effectLst/>
                        </a:rPr>
                      </a:br>
                      <a:r>
                        <a:rPr lang="en-US" sz="1000" u="none" strike="noStrike">
                          <a:effectLst/>
                        </a:rPr>
                        <a:t>13 = 80+</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913643156"/>
                  </a:ext>
                </a:extLst>
              </a:tr>
              <a:tr h="1281847">
                <a:tc>
                  <a:txBody>
                    <a:bodyPr/>
                    <a:lstStyle/>
                    <a:p>
                      <a:pPr algn="l" fontAlgn="b"/>
                      <a:r>
                        <a:rPr lang="en-US" sz="1000" b="1" u="none" strike="noStrike">
                          <a:effectLst/>
                        </a:rPr>
                        <a:t>Education</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Highest Grade or Year of School Completed</a:t>
                      </a:r>
                      <a:br>
                        <a:rPr lang="en-US" sz="1000" u="none" strike="noStrike">
                          <a:effectLst/>
                        </a:rPr>
                      </a:br>
                      <a:r>
                        <a:rPr lang="en-US" sz="1000" u="none" strike="noStrike">
                          <a:effectLst/>
                        </a:rPr>
                        <a:t>1 = Never Attended / Only Kindergarten</a:t>
                      </a:r>
                      <a:br>
                        <a:rPr lang="en-US" sz="1000" u="none" strike="noStrike">
                          <a:effectLst/>
                        </a:rPr>
                      </a:br>
                      <a:r>
                        <a:rPr lang="en-US" sz="1000" u="none" strike="noStrike">
                          <a:effectLst/>
                        </a:rPr>
                        <a:t>2 = Elementary</a:t>
                      </a:r>
                      <a:br>
                        <a:rPr lang="en-US" sz="1000" u="none" strike="noStrike">
                          <a:effectLst/>
                        </a:rPr>
                      </a:br>
                      <a:r>
                        <a:rPr lang="en-US" sz="1000" u="none" strike="noStrike">
                          <a:effectLst/>
                        </a:rPr>
                        <a:t>3 = Some Highschool</a:t>
                      </a:r>
                      <a:br>
                        <a:rPr lang="en-US" sz="1000" u="none" strike="noStrike">
                          <a:effectLst/>
                        </a:rPr>
                      </a:br>
                      <a:r>
                        <a:rPr lang="en-US" sz="1000" u="none" strike="noStrike">
                          <a:effectLst/>
                        </a:rPr>
                        <a:t>4 = Graduated Highschool</a:t>
                      </a:r>
                      <a:br>
                        <a:rPr lang="en-US" sz="1000" u="none" strike="noStrike">
                          <a:effectLst/>
                        </a:rPr>
                      </a:br>
                      <a:r>
                        <a:rPr lang="en-US" sz="1000" u="none" strike="noStrike">
                          <a:effectLst/>
                        </a:rPr>
                        <a:t>5 =  Some College</a:t>
                      </a:r>
                      <a:br>
                        <a:rPr lang="en-US" sz="1000" u="none" strike="noStrike">
                          <a:effectLst/>
                        </a:rPr>
                      </a:br>
                      <a:r>
                        <a:rPr lang="en-US" sz="1000" u="none" strike="noStrike">
                          <a:effectLst/>
                        </a:rPr>
                        <a:t>6 = Graduated College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71193458"/>
                  </a:ext>
                </a:extLst>
              </a:tr>
              <a:tr h="733207">
                <a:tc>
                  <a:txBody>
                    <a:bodyPr/>
                    <a:lstStyle/>
                    <a:p>
                      <a:pPr algn="l" fontAlgn="b"/>
                      <a:r>
                        <a:rPr lang="en-US" sz="1000" b="1" u="none" strike="noStrike">
                          <a:effectLst/>
                        </a:rPr>
                        <a:t>Income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Scale 1-8 Increment every $5k</a:t>
                      </a:r>
                    </a:p>
                    <a:p>
                      <a:pPr algn="l" fontAlgn="b"/>
                      <a:r>
                        <a:rPr lang="en-US" sz="1000" u="none" strike="noStrike">
                          <a:effectLst/>
                        </a:rPr>
                        <a:t>1 = less than $10,000</a:t>
                      </a:r>
                      <a:br>
                        <a:rPr lang="en-US" sz="1000" u="none" strike="noStrike">
                          <a:effectLst/>
                        </a:rPr>
                      </a:br>
                      <a:r>
                        <a:rPr lang="en-US" sz="1000" u="none" strike="noStrike">
                          <a:effectLst/>
                        </a:rPr>
                        <a:t>5 = $20,000 - $35,000</a:t>
                      </a:r>
                      <a:br>
                        <a:rPr lang="en-US" sz="1000" u="none" strike="noStrike">
                          <a:effectLst/>
                        </a:rPr>
                      </a:br>
                      <a:r>
                        <a:rPr lang="en-US" sz="1000" u="none" strike="noStrike">
                          <a:effectLst/>
                        </a:rPr>
                        <a:t>8 = $75,000+ </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836636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565079" y="120911"/>
            <a:ext cx="10709031" cy="734621"/>
          </a:xfrm>
        </p:spPr>
        <p:txBody>
          <a:bodyPr>
            <a:normAutofit/>
          </a:bodyPr>
          <a:lstStyle/>
          <a:p>
            <a:r>
              <a:rPr lang="en-US" sz="3200">
                <a:latin typeface="Cambria" panose="02040503050406030204" pitchFamily="18" charset="0"/>
              </a:rPr>
              <a:t>Agenda</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graphicFrame>
        <p:nvGraphicFramePr>
          <p:cNvPr id="7" name="Table">
            <a:extLst>
              <a:ext uri="{FF2B5EF4-FFF2-40B4-BE49-F238E27FC236}">
                <a16:creationId xmlns:a16="http://schemas.microsoft.com/office/drawing/2014/main" id="{A757E40E-0906-5CEB-AE14-2BFC38FF3F41}"/>
              </a:ext>
            </a:extLst>
          </p:cNvPr>
          <p:cNvGraphicFramePr/>
          <p:nvPr>
            <p:extLst>
              <p:ext uri="{D42A27DB-BD31-4B8C-83A1-F6EECF244321}">
                <p14:modId xmlns:p14="http://schemas.microsoft.com/office/powerpoint/2010/main" val="2334558953"/>
              </p:ext>
            </p:extLst>
          </p:nvPr>
        </p:nvGraphicFramePr>
        <p:xfrm>
          <a:off x="2278178" y="385595"/>
          <a:ext cx="7282832" cy="1301091"/>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94293">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1</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Introduction &amp; Problem Statement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4241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2</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Process Flow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6" name="Table">
            <a:extLst>
              <a:ext uri="{FF2B5EF4-FFF2-40B4-BE49-F238E27FC236}">
                <a16:creationId xmlns:a16="http://schemas.microsoft.com/office/drawing/2014/main" id="{F1C9C458-281D-386F-D4C3-73CA2FD0675D}"/>
              </a:ext>
            </a:extLst>
          </p:cNvPr>
          <p:cNvGraphicFramePr/>
          <p:nvPr>
            <p:extLst>
              <p:ext uri="{D42A27DB-BD31-4B8C-83A1-F6EECF244321}">
                <p14:modId xmlns:p14="http://schemas.microsoft.com/office/powerpoint/2010/main" val="1877923388"/>
              </p:ext>
            </p:extLst>
          </p:nvPr>
        </p:nvGraphicFramePr>
        <p:xfrm>
          <a:off x="2278178" y="2182966"/>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4</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Exploratory Data Analysis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67947">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5</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Model Overview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8" name="Table">
            <a:extLst>
              <a:ext uri="{FF2B5EF4-FFF2-40B4-BE49-F238E27FC236}">
                <a16:creationId xmlns:a16="http://schemas.microsoft.com/office/drawing/2014/main" id="{4DA05A06-AFA2-507A-6EB5-04D776CCB073}"/>
              </a:ext>
            </a:extLst>
          </p:cNvPr>
          <p:cNvGraphicFramePr/>
          <p:nvPr>
            <p:extLst>
              <p:ext uri="{D42A27DB-BD31-4B8C-83A1-F6EECF244321}">
                <p14:modId xmlns:p14="http://schemas.microsoft.com/office/powerpoint/2010/main" val="3021274160"/>
              </p:ext>
            </p:extLst>
          </p:nvPr>
        </p:nvGraphicFramePr>
        <p:xfrm>
          <a:off x="2278178" y="3414400"/>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29449">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6</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Comparison &amp; Conclusion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28610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7</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Future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10" name="Table">
            <a:extLst>
              <a:ext uri="{FF2B5EF4-FFF2-40B4-BE49-F238E27FC236}">
                <a16:creationId xmlns:a16="http://schemas.microsoft.com/office/drawing/2014/main" id="{35D1A591-C178-0239-7186-A76C4493221E}"/>
              </a:ext>
            </a:extLst>
          </p:cNvPr>
          <p:cNvGraphicFramePr/>
          <p:nvPr>
            <p:extLst>
              <p:ext uri="{D42A27DB-BD31-4B8C-83A1-F6EECF244321}">
                <p14:modId xmlns:p14="http://schemas.microsoft.com/office/powerpoint/2010/main" val="2876894009"/>
              </p:ext>
            </p:extLst>
          </p:nvPr>
        </p:nvGraphicFramePr>
        <p:xfrm>
          <a:off x="2278178" y="4729223"/>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49994">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8</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References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0394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9</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Q&amp;As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2" name="Table">
            <a:extLst>
              <a:ext uri="{FF2B5EF4-FFF2-40B4-BE49-F238E27FC236}">
                <a16:creationId xmlns:a16="http://schemas.microsoft.com/office/drawing/2014/main" id="{B9ECFCA9-6344-E641-35C1-0A41B63ADF15}"/>
              </a:ext>
            </a:extLst>
          </p:cNvPr>
          <p:cNvGraphicFramePr/>
          <p:nvPr>
            <p:extLst>
              <p:ext uri="{D42A27DB-BD31-4B8C-83A1-F6EECF244321}">
                <p14:modId xmlns:p14="http://schemas.microsoft.com/office/powerpoint/2010/main" val="2827928991"/>
              </p:ext>
            </p:extLst>
          </p:nvPr>
        </p:nvGraphicFramePr>
        <p:xfrm>
          <a:off x="2278178" y="1593505"/>
          <a:ext cx="7282832" cy="90679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3</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Dataset Review, Data Cleaning &amp; Pre-processing</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792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EB540832-C237-174F-2BFA-1524ED6EAD60}"/>
              </a:ext>
            </a:extLst>
          </p:cNvPr>
          <p:cNvSpPr txBox="1">
            <a:spLocks/>
          </p:cNvSpPr>
          <p:nvPr/>
        </p:nvSpPr>
        <p:spPr>
          <a:xfrm>
            <a:off x="344031" y="1179118"/>
            <a:ext cx="7671475" cy="5155624"/>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400" b="1">
                <a:solidFill>
                  <a:schemeClr val="tx1">
                    <a:lumMod val="50000"/>
                  </a:schemeClr>
                </a:solidFill>
                <a:latin typeface="Cambria"/>
                <a:ea typeface="Cambria"/>
              </a:rPr>
              <a:t>Problem Statement: </a:t>
            </a:r>
            <a:r>
              <a:rPr lang="en-US" sz="1400">
                <a:solidFill>
                  <a:schemeClr val="tx1">
                    <a:lumMod val="50000"/>
                  </a:schemeClr>
                </a:solidFill>
                <a:latin typeface="Cambria"/>
                <a:ea typeface="Cambria"/>
              </a:rPr>
              <a:t>Diabetes, a prevalent chronic disease, affects millions of people worldwide and is linked to severe complications such as heart disease, vision loss, and kidney failure. Early detection of diabetes can significantly improve treatment outcomes and reduce healthcare costs. This problem can be addressed by developing predictive models to identify individuals at risk of developing diabetes or prediabetes.</a:t>
            </a:r>
          </a:p>
          <a:p>
            <a:pPr defTabSz="914400">
              <a:buFont typeface="Arial" panose="020B0604020202020204" pitchFamily="34" charset="0"/>
              <a:buChar char="•"/>
            </a:pPr>
            <a:r>
              <a:rPr lang="en-US" sz="1400" b="1">
                <a:solidFill>
                  <a:schemeClr val="tx1">
                    <a:lumMod val="50000"/>
                  </a:schemeClr>
                </a:solidFill>
                <a:latin typeface="Cambria"/>
                <a:ea typeface="Cambria"/>
              </a:rPr>
              <a:t>Goal: </a:t>
            </a:r>
            <a:r>
              <a:rPr lang="en-US" sz="1400">
                <a:solidFill>
                  <a:schemeClr val="tx1">
                    <a:lumMod val="50000"/>
                  </a:schemeClr>
                </a:solidFill>
                <a:latin typeface="Cambria"/>
                <a:ea typeface="Cambria"/>
              </a:rPr>
              <a:t>To create a </a:t>
            </a:r>
            <a:r>
              <a:rPr lang="en-US" sz="1400" b="1" u="sng">
                <a:solidFill>
                  <a:schemeClr val="tx1">
                    <a:lumMod val="50000"/>
                  </a:schemeClr>
                </a:solidFill>
                <a:latin typeface="Cambria"/>
                <a:ea typeface="Cambria"/>
              </a:rPr>
              <a:t>Classification machine learning model </a:t>
            </a:r>
            <a:r>
              <a:rPr lang="en-US" sz="1400">
                <a:solidFill>
                  <a:schemeClr val="tx1">
                    <a:lumMod val="50000"/>
                  </a:schemeClr>
                </a:solidFill>
                <a:latin typeface="Cambria"/>
                <a:ea typeface="Cambria"/>
              </a:rPr>
              <a:t>that can accurately classify individuals into 2 categories: </a:t>
            </a:r>
          </a:p>
          <a:p>
            <a:pPr lvl="1" defTabSz="914400">
              <a:buFont typeface="Arial" panose="020B0604020202020204" pitchFamily="34" charset="0"/>
              <a:buChar char="•"/>
            </a:pPr>
            <a:r>
              <a:rPr lang="en-US" sz="1400">
                <a:solidFill>
                  <a:schemeClr val="tx1">
                    <a:lumMod val="50000"/>
                  </a:schemeClr>
                </a:solidFill>
                <a:latin typeface="Cambria"/>
                <a:ea typeface="Cambria"/>
              </a:rPr>
              <a:t>Those at risk of diabetes (Prediabetes or diabetes) &amp; </a:t>
            </a:r>
          </a:p>
          <a:p>
            <a:pPr lvl="1" defTabSz="914400">
              <a:buFont typeface="Arial" panose="020B0604020202020204" pitchFamily="34" charset="0"/>
              <a:buChar char="•"/>
            </a:pPr>
            <a:r>
              <a:rPr lang="en-US" sz="1400">
                <a:solidFill>
                  <a:schemeClr val="tx1">
                    <a:lumMod val="50000"/>
                  </a:schemeClr>
                </a:solidFill>
                <a:latin typeface="Cambria"/>
                <a:ea typeface="Cambria"/>
              </a:rPr>
              <a:t>Those who are not at the risk of diabetes</a:t>
            </a:r>
          </a:p>
          <a:p>
            <a:pPr marL="0" defTabSz="914400">
              <a:buFont typeface="Arial" panose="020B0604020202020204" pitchFamily="34" charset="0"/>
              <a:buChar char="•"/>
            </a:pPr>
            <a:r>
              <a:rPr lang="en-US" sz="1400">
                <a:solidFill>
                  <a:schemeClr val="tx1">
                    <a:lumMod val="50000"/>
                  </a:schemeClr>
                </a:solidFill>
                <a:latin typeface="Cambria"/>
                <a:ea typeface="Cambria"/>
              </a:rPr>
              <a:t>Such models would support early diagnosis, allowing for timely interventions to manage and potentially prevent the disease.</a:t>
            </a:r>
          </a:p>
          <a:p>
            <a:pPr marL="0" defTabSz="914400">
              <a:buFont typeface="Arial" panose="020B0604020202020204" pitchFamily="34" charset="0"/>
              <a:buChar char="•"/>
            </a:pPr>
            <a:endParaRPr lang="en-US" sz="1400">
              <a:solidFill>
                <a:schemeClr val="tx1">
                  <a:lumMod val="50000"/>
                </a:schemeClr>
              </a:solidFill>
              <a:latin typeface="Cambria"/>
              <a:ea typeface="Cambria"/>
            </a:endParaRPr>
          </a:p>
          <a:p>
            <a:pPr defTabSz="914400">
              <a:buFont typeface="Arial" panose="020B0604020202020204" pitchFamily="34" charset="0"/>
              <a:buChar char="•"/>
            </a:pPr>
            <a:r>
              <a:rPr lang="en-US" sz="1400" b="1">
                <a:solidFill>
                  <a:schemeClr val="tx1">
                    <a:lumMod val="50000"/>
                  </a:schemeClr>
                </a:solidFill>
                <a:latin typeface="Cambria"/>
                <a:ea typeface="Cambria"/>
              </a:rPr>
              <a:t>Dataset:</a:t>
            </a:r>
            <a:endParaRPr lang="en-US" sz="1400">
              <a:solidFill>
                <a:schemeClr val="tx1">
                  <a:lumMod val="50000"/>
                </a:schemeClr>
              </a:solidFill>
              <a:latin typeface="Cambria"/>
              <a:ea typeface="Cambria"/>
            </a:endParaRPr>
          </a:p>
          <a:p>
            <a:pPr lvl="1" defTabSz="914400">
              <a:buFont typeface="Arial" panose="020B0604020202020204" pitchFamily="34" charset="0"/>
              <a:buChar char="•"/>
            </a:pPr>
            <a:r>
              <a:rPr lang="en-US" sz="1400">
                <a:solidFill>
                  <a:schemeClr val="tx1">
                    <a:lumMod val="50000"/>
                  </a:schemeClr>
                </a:solidFill>
                <a:latin typeface="Cambria"/>
                <a:ea typeface="Cambria"/>
              </a:rPr>
              <a:t>The dataset from the CDC’s Behavioral Risk Factor Surveillance System (BRFSS) for 2015 contains responses from </a:t>
            </a:r>
            <a:r>
              <a:rPr lang="en-US" sz="1400" b="1">
                <a:solidFill>
                  <a:schemeClr val="tx1">
                    <a:lumMod val="50000"/>
                  </a:schemeClr>
                </a:solidFill>
                <a:latin typeface="Cambria"/>
                <a:ea typeface="Cambria"/>
              </a:rPr>
              <a:t>70,692</a:t>
            </a:r>
            <a:r>
              <a:rPr lang="en-US" sz="1400">
                <a:solidFill>
                  <a:schemeClr val="tx1">
                    <a:lumMod val="50000"/>
                  </a:schemeClr>
                </a:solidFill>
                <a:latin typeface="Cambria"/>
                <a:ea typeface="Cambria"/>
              </a:rPr>
              <a:t> individuals, equally split between those with diabetes or prediabetes (class 1) and those without (class 0). </a:t>
            </a:r>
          </a:p>
          <a:p>
            <a:pPr lvl="1" defTabSz="914400">
              <a:buFont typeface="Arial" panose="020B0604020202020204" pitchFamily="34" charset="0"/>
              <a:buChar char="•"/>
            </a:pPr>
            <a:r>
              <a:rPr lang="en-US" sz="1400">
                <a:solidFill>
                  <a:schemeClr val="tx1">
                    <a:lumMod val="50000"/>
                  </a:schemeClr>
                </a:solidFill>
                <a:latin typeface="Cambria"/>
                <a:ea typeface="Cambria"/>
              </a:rPr>
              <a:t>The dataset includes </a:t>
            </a:r>
            <a:r>
              <a:rPr lang="en-US" sz="1400" b="1">
                <a:solidFill>
                  <a:schemeClr val="tx1">
                    <a:lumMod val="50000"/>
                  </a:schemeClr>
                </a:solidFill>
                <a:latin typeface="Cambria"/>
                <a:ea typeface="Cambria"/>
              </a:rPr>
              <a:t>21 feature variables</a:t>
            </a:r>
            <a:r>
              <a:rPr lang="en-US" sz="1400">
                <a:solidFill>
                  <a:schemeClr val="tx1">
                    <a:lumMod val="50000"/>
                  </a:schemeClr>
                </a:solidFill>
                <a:latin typeface="Cambria"/>
                <a:ea typeface="Cambria"/>
              </a:rPr>
              <a:t> related to health behaviors and conditions, providing an opportunity to build a classification model to predict diabetes risk.</a:t>
            </a:r>
          </a:p>
          <a:p>
            <a:pPr lvl="1" defTabSz="914400">
              <a:buFont typeface="Arial" panose="020B0604020202020204" pitchFamily="34" charset="0"/>
              <a:buChar char="•"/>
            </a:pPr>
            <a:r>
              <a:rPr lang="en-US" sz="1400">
                <a:solidFill>
                  <a:schemeClr val="tx1">
                    <a:lumMod val="50000"/>
                  </a:schemeClr>
                </a:solidFill>
                <a:latin typeface="Cambria"/>
                <a:ea typeface="Cambria"/>
              </a:rPr>
              <a:t>Link: </a:t>
            </a:r>
            <a:r>
              <a:rPr lang="en-US" sz="1400">
                <a:solidFill>
                  <a:schemeClr val="tx2"/>
                </a:solidFill>
                <a:latin typeface="Cambria"/>
                <a:ea typeface="Cambria"/>
                <a:hlinkClick r:id="rId2">
                  <a:extLst>
                    <a:ext uri="{A12FA001-AC4F-418D-AE19-62706E023703}">
                      <ahyp:hlinkClr xmlns:ahyp="http://schemas.microsoft.com/office/drawing/2018/hyperlinkcolor" val="tx"/>
                    </a:ext>
                  </a:extLst>
                </a:hlinkClick>
              </a:rPr>
              <a:t>https://www.kaggle.com/datasets/alexteboul/diabetes-health-indicators-dataset/data</a:t>
            </a:r>
            <a:endParaRPr lang="en-US" sz="1400">
              <a:solidFill>
                <a:schemeClr val="tx2"/>
              </a:solidFill>
              <a:effectLst/>
              <a:latin typeface="Cambria"/>
              <a:ea typeface="Cambria"/>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Heart Organ">
            <a:extLst>
              <a:ext uri="{FF2B5EF4-FFF2-40B4-BE49-F238E27FC236}">
                <a16:creationId xmlns:a16="http://schemas.microsoft.com/office/drawing/2014/main" id="{4865BCE9-734C-8F05-8EC4-5B77D72120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5" name="Slide Number Placeholder 4">
            <a:extLst>
              <a:ext uri="{FF2B5EF4-FFF2-40B4-BE49-F238E27FC236}">
                <a16:creationId xmlns:a16="http://schemas.microsoft.com/office/drawing/2014/main" id="{E29BDF7B-83A5-FBD4-A6EA-C9E9749537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4</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A5CE08AD-7317-DE40-5251-FBCF8E48BF52}"/>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Introduction &amp; Problem Statement</a:t>
            </a:r>
          </a:p>
        </p:txBody>
      </p:sp>
    </p:spTree>
    <p:extLst>
      <p:ext uri="{BB962C8B-B14F-4D97-AF65-F5344CB8AC3E}">
        <p14:creationId xmlns:p14="http://schemas.microsoft.com/office/powerpoint/2010/main" val="259982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5A02D-B49E-DCC5-E0E7-D3B61F96E898}"/>
              </a:ext>
            </a:extLst>
          </p:cNvPr>
          <p:cNvSpPr>
            <a:spLocks noGrp="1"/>
          </p:cNvSpPr>
          <p:nvPr>
            <p:ph type="sldNum" sz="quarter" idx="12"/>
          </p:nvPr>
        </p:nvSpPr>
        <p:spPr/>
        <p:txBody>
          <a:bodyPr/>
          <a:lstStyle/>
          <a:p>
            <a:fld id="{4267CD5E-26CF-4249-8540-BB1D07FD4227}" type="slidenum">
              <a:rPr lang="en-US" smtClean="0"/>
              <a:t>5</a:t>
            </a:fld>
            <a:endParaRPr lang="en-US"/>
          </a:p>
        </p:txBody>
      </p:sp>
      <p:sp>
        <p:nvSpPr>
          <p:cNvPr id="6" name="Title 1">
            <a:extLst>
              <a:ext uri="{FF2B5EF4-FFF2-40B4-BE49-F238E27FC236}">
                <a16:creationId xmlns:a16="http://schemas.microsoft.com/office/drawing/2014/main" id="{4F188660-47D4-3581-74DC-E674A8CA0676}"/>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Project Process Flow</a:t>
            </a:r>
          </a:p>
        </p:txBody>
      </p:sp>
      <p:sp>
        <p:nvSpPr>
          <p:cNvPr id="7" name="Rectangle 6">
            <a:extLst>
              <a:ext uri="{FF2B5EF4-FFF2-40B4-BE49-F238E27FC236}">
                <a16:creationId xmlns:a16="http://schemas.microsoft.com/office/drawing/2014/main" id="{20409142-6EAF-7D8A-365E-A2F877EA219B}"/>
              </a:ext>
            </a:extLst>
          </p:cNvPr>
          <p:cNvSpPr/>
          <p:nvPr/>
        </p:nvSpPr>
        <p:spPr>
          <a:xfrm>
            <a:off x="2489691" y="2523795"/>
            <a:ext cx="1237309" cy="5228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Data Load</a:t>
            </a:r>
          </a:p>
        </p:txBody>
      </p:sp>
      <p:pic>
        <p:nvPicPr>
          <p:cNvPr id="9" name="Graphic 8" descr="Document with solid fill">
            <a:extLst>
              <a:ext uri="{FF2B5EF4-FFF2-40B4-BE49-F238E27FC236}">
                <a16:creationId xmlns:a16="http://schemas.microsoft.com/office/drawing/2014/main" id="{B36F586E-4C35-D6F0-4502-ABABF8C17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2382" y="2328014"/>
            <a:ext cx="914400" cy="914400"/>
          </a:xfrm>
          <a:prstGeom prst="rect">
            <a:avLst/>
          </a:prstGeom>
        </p:spPr>
      </p:pic>
      <p:sp>
        <p:nvSpPr>
          <p:cNvPr id="10" name="Rectangle 9">
            <a:extLst>
              <a:ext uri="{FF2B5EF4-FFF2-40B4-BE49-F238E27FC236}">
                <a16:creationId xmlns:a16="http://schemas.microsoft.com/office/drawing/2014/main" id="{1877B22B-072D-FA1F-9973-C4DD0E13A20F}"/>
              </a:ext>
            </a:extLst>
          </p:cNvPr>
          <p:cNvSpPr/>
          <p:nvPr/>
        </p:nvSpPr>
        <p:spPr>
          <a:xfrm>
            <a:off x="6435492" y="2401416"/>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Exploratory Data Analysis</a:t>
            </a:r>
          </a:p>
        </p:txBody>
      </p:sp>
      <p:sp>
        <p:nvSpPr>
          <p:cNvPr id="11" name="Rectangle 10">
            <a:extLst>
              <a:ext uri="{FF2B5EF4-FFF2-40B4-BE49-F238E27FC236}">
                <a16:creationId xmlns:a16="http://schemas.microsoft.com/office/drawing/2014/main" id="{19478566-34D0-85F8-328A-1F2D04589C00}"/>
              </a:ext>
            </a:extLst>
          </p:cNvPr>
          <p:cNvSpPr/>
          <p:nvPr/>
        </p:nvSpPr>
        <p:spPr>
          <a:xfrm>
            <a:off x="4238520" y="241790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Data Cleaning &amp; Pre-processing</a:t>
            </a:r>
          </a:p>
        </p:txBody>
      </p:sp>
      <p:sp>
        <p:nvSpPr>
          <p:cNvPr id="12" name="Rectangle 11">
            <a:extLst>
              <a:ext uri="{FF2B5EF4-FFF2-40B4-BE49-F238E27FC236}">
                <a16:creationId xmlns:a16="http://schemas.microsoft.com/office/drawing/2014/main" id="{8E06801F-8DBB-DBB7-461B-8DE842CE01E3}"/>
              </a:ext>
            </a:extLst>
          </p:cNvPr>
          <p:cNvSpPr/>
          <p:nvPr/>
        </p:nvSpPr>
        <p:spPr>
          <a:xfrm>
            <a:off x="8950094" y="142788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Selections</a:t>
            </a:r>
          </a:p>
        </p:txBody>
      </p:sp>
      <p:cxnSp>
        <p:nvCxnSpPr>
          <p:cNvPr id="14" name="Connector: Elbow 13">
            <a:extLst>
              <a:ext uri="{FF2B5EF4-FFF2-40B4-BE49-F238E27FC236}">
                <a16:creationId xmlns:a16="http://schemas.microsoft.com/office/drawing/2014/main" id="{947DDFAE-6D96-1EFF-E287-0FE0B7E59406}"/>
              </a:ext>
            </a:extLst>
          </p:cNvPr>
          <p:cNvCxnSpPr>
            <a:cxnSpLocks/>
            <a:stCxn id="11" idx="0"/>
            <a:endCxn id="10" idx="0"/>
          </p:cNvCxnSpPr>
          <p:nvPr/>
        </p:nvCxnSpPr>
        <p:spPr>
          <a:xfrm rot="5400000" flipH="1" flipV="1">
            <a:off x="6171489" y="1311174"/>
            <a:ext cx="16487" cy="2196972"/>
          </a:xfrm>
          <a:prstGeom prst="bentConnector3">
            <a:avLst>
              <a:gd name="adj1" fmla="val 41772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1DC5E2B8-D5CA-9F81-DFB4-A124CE2AD4AF}"/>
              </a:ext>
            </a:extLst>
          </p:cNvPr>
          <p:cNvCxnSpPr>
            <a:cxnSpLocks/>
            <a:stCxn id="10" idx="2"/>
            <a:endCxn id="11" idx="2"/>
          </p:cNvCxnSpPr>
          <p:nvPr/>
        </p:nvCxnSpPr>
        <p:spPr>
          <a:xfrm rot="5400000">
            <a:off x="6171489" y="2045794"/>
            <a:ext cx="16487" cy="2196972"/>
          </a:xfrm>
          <a:prstGeom prst="bentConnector3">
            <a:avLst>
              <a:gd name="adj1" fmla="val 395762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1FB0F33-7632-E166-1194-265A986025AE}"/>
              </a:ext>
            </a:extLst>
          </p:cNvPr>
          <p:cNvCxnSpPr>
            <a:cxnSpLocks/>
            <a:stCxn id="7" idx="3"/>
            <a:endCxn id="11" idx="1"/>
          </p:cNvCxnSpPr>
          <p:nvPr/>
        </p:nvCxnSpPr>
        <p:spPr>
          <a:xfrm>
            <a:off x="3727000" y="2785214"/>
            <a:ext cx="5115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1F0D2C8F-9C41-DBB0-B1C7-3D3666C47B81}"/>
              </a:ext>
            </a:extLst>
          </p:cNvPr>
          <p:cNvCxnSpPr>
            <a:cxnSpLocks/>
            <a:endCxn id="7" idx="1"/>
          </p:cNvCxnSpPr>
          <p:nvPr/>
        </p:nvCxnSpPr>
        <p:spPr>
          <a:xfrm>
            <a:off x="2166782" y="2785214"/>
            <a:ext cx="3229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Rectangle 50">
            <a:extLst>
              <a:ext uri="{FF2B5EF4-FFF2-40B4-BE49-F238E27FC236}">
                <a16:creationId xmlns:a16="http://schemas.microsoft.com/office/drawing/2014/main" id="{0FF7730F-68C9-9705-5A88-F8EC2A0D8BD3}"/>
              </a:ext>
            </a:extLst>
          </p:cNvPr>
          <p:cNvSpPr/>
          <p:nvPr/>
        </p:nvSpPr>
        <p:spPr>
          <a:xfrm>
            <a:off x="8950094" y="2776969"/>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Training</a:t>
            </a:r>
          </a:p>
        </p:txBody>
      </p:sp>
      <p:sp>
        <p:nvSpPr>
          <p:cNvPr id="52" name="Rectangle 51">
            <a:extLst>
              <a:ext uri="{FF2B5EF4-FFF2-40B4-BE49-F238E27FC236}">
                <a16:creationId xmlns:a16="http://schemas.microsoft.com/office/drawing/2014/main" id="{21C1A6DA-356D-49BF-7510-8C6A7E6A46F7}"/>
              </a:ext>
            </a:extLst>
          </p:cNvPr>
          <p:cNvSpPr/>
          <p:nvPr/>
        </p:nvSpPr>
        <p:spPr>
          <a:xfrm>
            <a:off x="8950094" y="5097294"/>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Evaluation</a:t>
            </a:r>
          </a:p>
        </p:txBody>
      </p:sp>
      <p:sp>
        <p:nvSpPr>
          <p:cNvPr id="53" name="Rectangle 52">
            <a:extLst>
              <a:ext uri="{FF2B5EF4-FFF2-40B4-BE49-F238E27FC236}">
                <a16:creationId xmlns:a16="http://schemas.microsoft.com/office/drawing/2014/main" id="{6C2A56DE-6073-9A3B-B68D-5A0DE03072A2}"/>
              </a:ext>
            </a:extLst>
          </p:cNvPr>
          <p:cNvSpPr/>
          <p:nvPr/>
        </p:nvSpPr>
        <p:spPr>
          <a:xfrm>
            <a:off x="8950094" y="3990400"/>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Prediction</a:t>
            </a:r>
          </a:p>
        </p:txBody>
      </p:sp>
      <p:cxnSp>
        <p:nvCxnSpPr>
          <p:cNvPr id="54" name="Straight Arrow Connector 53">
            <a:extLst>
              <a:ext uri="{FF2B5EF4-FFF2-40B4-BE49-F238E27FC236}">
                <a16:creationId xmlns:a16="http://schemas.microsoft.com/office/drawing/2014/main" id="{B2B54D7D-C805-367D-25AB-090EE3BC3047}"/>
              </a:ext>
            </a:extLst>
          </p:cNvPr>
          <p:cNvCxnSpPr>
            <a:cxnSpLocks/>
            <a:stCxn id="12" idx="2"/>
            <a:endCxn id="51" idx="0"/>
          </p:cNvCxnSpPr>
          <p:nvPr/>
        </p:nvCxnSpPr>
        <p:spPr>
          <a:xfrm>
            <a:off x="9792820" y="2162504"/>
            <a:ext cx="0" cy="6144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40CAF628-C7B6-7303-1AB6-AB55DBE0F6EE}"/>
              </a:ext>
            </a:extLst>
          </p:cNvPr>
          <p:cNvCxnSpPr>
            <a:cxnSpLocks/>
            <a:stCxn id="51" idx="2"/>
            <a:endCxn id="53" idx="0"/>
          </p:cNvCxnSpPr>
          <p:nvPr/>
        </p:nvCxnSpPr>
        <p:spPr>
          <a:xfrm>
            <a:off x="9792820" y="3511590"/>
            <a:ext cx="0" cy="478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D3AE7B50-CC05-CC3D-1506-56B3708793AA}"/>
              </a:ext>
            </a:extLst>
          </p:cNvPr>
          <p:cNvCxnSpPr>
            <a:cxnSpLocks/>
            <a:stCxn id="53" idx="2"/>
            <a:endCxn id="52" idx="0"/>
          </p:cNvCxnSpPr>
          <p:nvPr/>
        </p:nvCxnSpPr>
        <p:spPr>
          <a:xfrm>
            <a:off x="9792820" y="4725021"/>
            <a:ext cx="0" cy="3722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Rectangle 62">
            <a:extLst>
              <a:ext uri="{FF2B5EF4-FFF2-40B4-BE49-F238E27FC236}">
                <a16:creationId xmlns:a16="http://schemas.microsoft.com/office/drawing/2014/main" id="{8369997D-9D0B-224A-4405-5897748E6452}"/>
              </a:ext>
            </a:extLst>
          </p:cNvPr>
          <p:cNvSpPr/>
          <p:nvPr/>
        </p:nvSpPr>
        <p:spPr>
          <a:xfrm>
            <a:off x="6179732" y="5097293"/>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Hyperparameter Tuning</a:t>
            </a:r>
          </a:p>
        </p:txBody>
      </p:sp>
      <p:cxnSp>
        <p:nvCxnSpPr>
          <p:cNvPr id="65" name="Straight Arrow Connector 64">
            <a:extLst>
              <a:ext uri="{FF2B5EF4-FFF2-40B4-BE49-F238E27FC236}">
                <a16:creationId xmlns:a16="http://schemas.microsoft.com/office/drawing/2014/main" id="{974D69A6-B329-2050-185D-68D98D19F023}"/>
              </a:ext>
            </a:extLst>
          </p:cNvPr>
          <p:cNvCxnSpPr>
            <a:cxnSpLocks/>
            <a:stCxn id="52" idx="1"/>
            <a:endCxn id="63" idx="3"/>
          </p:cNvCxnSpPr>
          <p:nvPr/>
        </p:nvCxnSpPr>
        <p:spPr>
          <a:xfrm flipH="1" flipV="1">
            <a:off x="8376705" y="5464604"/>
            <a:ext cx="57338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9" name="Rectangle 68">
            <a:extLst>
              <a:ext uri="{FF2B5EF4-FFF2-40B4-BE49-F238E27FC236}">
                <a16:creationId xmlns:a16="http://schemas.microsoft.com/office/drawing/2014/main" id="{F5B6229E-E5B5-77CD-7B6B-1809B5D692D3}"/>
              </a:ext>
            </a:extLst>
          </p:cNvPr>
          <p:cNvSpPr/>
          <p:nvPr/>
        </p:nvSpPr>
        <p:spPr>
          <a:xfrm>
            <a:off x="2642851" y="5097294"/>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Deployment</a:t>
            </a:r>
          </a:p>
        </p:txBody>
      </p:sp>
      <p:cxnSp>
        <p:nvCxnSpPr>
          <p:cNvPr id="70" name="Straight Arrow Connector 69">
            <a:extLst>
              <a:ext uri="{FF2B5EF4-FFF2-40B4-BE49-F238E27FC236}">
                <a16:creationId xmlns:a16="http://schemas.microsoft.com/office/drawing/2014/main" id="{70D588CE-7839-E56E-2F6A-699405A38ADA}"/>
              </a:ext>
            </a:extLst>
          </p:cNvPr>
          <p:cNvCxnSpPr>
            <a:cxnSpLocks/>
            <a:stCxn id="63" idx="1"/>
            <a:endCxn id="69" idx="3"/>
          </p:cNvCxnSpPr>
          <p:nvPr/>
        </p:nvCxnSpPr>
        <p:spPr>
          <a:xfrm flipH="1">
            <a:off x="4839824" y="5464604"/>
            <a:ext cx="133990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4F6A33B7-F292-9908-F30B-4AC2AC0CD800}"/>
              </a:ext>
            </a:extLst>
          </p:cNvPr>
          <p:cNvSpPr/>
          <p:nvPr/>
        </p:nvSpPr>
        <p:spPr>
          <a:xfrm>
            <a:off x="2320301" y="4825391"/>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26CF8C3-A0EC-7902-5DD7-0F52A78D75F7}"/>
              </a:ext>
            </a:extLst>
          </p:cNvPr>
          <p:cNvSpPr/>
          <p:nvPr/>
        </p:nvSpPr>
        <p:spPr>
          <a:xfrm>
            <a:off x="5802504" y="4795497"/>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889A47BD-E3AA-06E0-E493-83DF199DB097}"/>
              </a:ext>
            </a:extLst>
          </p:cNvPr>
          <p:cNvCxnSpPr>
            <a:cxnSpLocks/>
            <a:stCxn id="10" idx="3"/>
            <a:endCxn id="12" idx="0"/>
          </p:cNvCxnSpPr>
          <p:nvPr/>
        </p:nvCxnSpPr>
        <p:spPr>
          <a:xfrm flipV="1">
            <a:off x="8120944" y="1427883"/>
            <a:ext cx="1671876" cy="1340844"/>
          </a:xfrm>
          <a:prstGeom prst="bentConnector4">
            <a:avLst>
              <a:gd name="adj1" fmla="val 24797"/>
              <a:gd name="adj2" fmla="val 117049"/>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Rectangle 91">
            <a:extLst>
              <a:ext uri="{FF2B5EF4-FFF2-40B4-BE49-F238E27FC236}">
                <a16:creationId xmlns:a16="http://schemas.microsoft.com/office/drawing/2014/main" id="{65049FDC-6BDB-639E-1125-E6BFAACDC891}"/>
              </a:ext>
            </a:extLst>
          </p:cNvPr>
          <p:cNvSpPr/>
          <p:nvPr/>
        </p:nvSpPr>
        <p:spPr>
          <a:xfrm>
            <a:off x="814812" y="968721"/>
            <a:ext cx="10918479" cy="51695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345FC02D-B71E-17CC-3B65-296E74A264A0}"/>
              </a:ext>
            </a:extLst>
          </p:cNvPr>
          <p:cNvPicPr>
            <a:picLocks noChangeAspect="1"/>
          </p:cNvPicPr>
          <p:nvPr/>
        </p:nvPicPr>
        <p:blipFill>
          <a:blip r:embed="rId4"/>
          <a:stretch>
            <a:fillRect/>
          </a:stretch>
        </p:blipFill>
        <p:spPr>
          <a:xfrm>
            <a:off x="1400254" y="3216785"/>
            <a:ext cx="618655" cy="256920"/>
          </a:xfrm>
          <a:prstGeom prst="rect">
            <a:avLst/>
          </a:prstGeom>
        </p:spPr>
      </p:pic>
      <p:pic>
        <p:nvPicPr>
          <p:cNvPr id="96" name="Picture 95">
            <a:extLst>
              <a:ext uri="{FF2B5EF4-FFF2-40B4-BE49-F238E27FC236}">
                <a16:creationId xmlns:a16="http://schemas.microsoft.com/office/drawing/2014/main" id="{B1D60B29-A191-DE75-7E11-17B3FAF65D3A}"/>
              </a:ext>
            </a:extLst>
          </p:cNvPr>
          <p:cNvPicPr>
            <a:picLocks noChangeAspect="1"/>
          </p:cNvPicPr>
          <p:nvPr/>
        </p:nvPicPr>
        <p:blipFill>
          <a:blip r:embed="rId5"/>
          <a:stretch>
            <a:fillRect/>
          </a:stretch>
        </p:blipFill>
        <p:spPr>
          <a:xfrm>
            <a:off x="10205997" y="392792"/>
            <a:ext cx="563243" cy="528370"/>
          </a:xfrm>
          <a:prstGeom prst="rect">
            <a:avLst/>
          </a:prstGeom>
        </p:spPr>
      </p:pic>
      <p:pic>
        <p:nvPicPr>
          <p:cNvPr id="98" name="Picture 97">
            <a:extLst>
              <a:ext uri="{FF2B5EF4-FFF2-40B4-BE49-F238E27FC236}">
                <a16:creationId xmlns:a16="http://schemas.microsoft.com/office/drawing/2014/main" id="{EED2756C-05D9-4573-3C4B-288321ADD24B}"/>
              </a:ext>
            </a:extLst>
          </p:cNvPr>
          <p:cNvPicPr>
            <a:picLocks noChangeAspect="1"/>
          </p:cNvPicPr>
          <p:nvPr/>
        </p:nvPicPr>
        <p:blipFill>
          <a:blip r:embed="rId6"/>
          <a:stretch>
            <a:fillRect/>
          </a:stretch>
        </p:blipFill>
        <p:spPr>
          <a:xfrm>
            <a:off x="10871020" y="385570"/>
            <a:ext cx="531982" cy="542814"/>
          </a:xfrm>
          <a:prstGeom prst="rect">
            <a:avLst/>
          </a:prstGeom>
        </p:spPr>
      </p:pic>
      <p:sp>
        <p:nvSpPr>
          <p:cNvPr id="99" name="TextBox 98">
            <a:extLst>
              <a:ext uri="{FF2B5EF4-FFF2-40B4-BE49-F238E27FC236}">
                <a16:creationId xmlns:a16="http://schemas.microsoft.com/office/drawing/2014/main" id="{E5AF02D1-3AC4-4D84-07FE-0616D1CD5D30}"/>
              </a:ext>
            </a:extLst>
          </p:cNvPr>
          <p:cNvSpPr txBox="1"/>
          <p:nvPr/>
        </p:nvSpPr>
        <p:spPr>
          <a:xfrm>
            <a:off x="4740204" y="4444674"/>
            <a:ext cx="1417247" cy="369332"/>
          </a:xfrm>
          <a:prstGeom prst="rect">
            <a:avLst/>
          </a:prstGeom>
          <a:noFill/>
        </p:spPr>
        <p:txBody>
          <a:bodyPr wrap="none" rtlCol="0">
            <a:spAutoFit/>
          </a:bodyPr>
          <a:lstStyle/>
          <a:p>
            <a:r>
              <a:rPr lang="en-US"/>
              <a:t>Future Scope</a:t>
            </a:r>
          </a:p>
        </p:txBody>
      </p:sp>
      <p:sp>
        <p:nvSpPr>
          <p:cNvPr id="100" name="TextBox 99">
            <a:extLst>
              <a:ext uri="{FF2B5EF4-FFF2-40B4-BE49-F238E27FC236}">
                <a16:creationId xmlns:a16="http://schemas.microsoft.com/office/drawing/2014/main" id="{2EAA31B8-E3B2-F388-30AF-50F8880564CE}"/>
              </a:ext>
            </a:extLst>
          </p:cNvPr>
          <p:cNvSpPr txBox="1"/>
          <p:nvPr/>
        </p:nvSpPr>
        <p:spPr>
          <a:xfrm>
            <a:off x="1029062" y="1697264"/>
            <a:ext cx="2012218" cy="369332"/>
          </a:xfrm>
          <a:prstGeom prst="rect">
            <a:avLst/>
          </a:prstGeom>
          <a:noFill/>
        </p:spPr>
        <p:txBody>
          <a:bodyPr wrap="none" lIns="91440" tIns="45720" rIns="91440" bIns="45720" rtlCol="0" anchor="t">
            <a:spAutoFit/>
          </a:bodyPr>
          <a:lstStyle/>
          <a:p>
            <a:r>
              <a:rPr lang="en-US">
                <a:solidFill>
                  <a:srgbClr val="C00000"/>
                </a:solidFill>
              </a:rPr>
              <a:t>Problem </a:t>
            </a:r>
            <a:r>
              <a:rPr lang="en-US" err="1">
                <a:solidFill>
                  <a:srgbClr val="C00000"/>
                </a:solidFill>
              </a:rPr>
              <a:t>Defination</a:t>
            </a:r>
          </a:p>
        </p:txBody>
      </p:sp>
    </p:spTree>
    <p:extLst>
      <p:ext uri="{BB962C8B-B14F-4D97-AF65-F5344CB8AC3E}">
        <p14:creationId xmlns:p14="http://schemas.microsoft.com/office/powerpoint/2010/main" val="394693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D26851-3F75-D018-DFDF-312F67B554EE}"/>
              </a:ext>
            </a:extLst>
          </p:cNvPr>
          <p:cNvSpPr>
            <a:spLocks noGrp="1"/>
          </p:cNvSpPr>
          <p:nvPr>
            <p:ph type="sldNum" sz="quarter" idx="12"/>
          </p:nvPr>
        </p:nvSpPr>
        <p:spPr/>
        <p:txBody>
          <a:bodyPr/>
          <a:lstStyle/>
          <a:p>
            <a:fld id="{4267CD5E-26CF-4249-8540-BB1D07FD4227}" type="slidenum">
              <a:rPr lang="en-US" smtClean="0"/>
              <a:t>6</a:t>
            </a:fld>
            <a:endParaRPr lang="en-US"/>
          </a:p>
        </p:txBody>
      </p:sp>
      <p:sp>
        <p:nvSpPr>
          <p:cNvPr id="6" name="Title 1">
            <a:extLst>
              <a:ext uri="{FF2B5EF4-FFF2-40B4-BE49-F238E27FC236}">
                <a16:creationId xmlns:a16="http://schemas.microsoft.com/office/drawing/2014/main" id="{596927E8-C227-E703-6091-0894769FFEB0}"/>
              </a:ext>
            </a:extLst>
          </p:cNvPr>
          <p:cNvSpPr txBox="1">
            <a:spLocks/>
          </p:cNvSpPr>
          <p:nvPr/>
        </p:nvSpPr>
        <p:spPr>
          <a:xfrm>
            <a:off x="548343" y="114201"/>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Dataset Review</a:t>
            </a:r>
          </a:p>
        </p:txBody>
      </p:sp>
      <p:graphicFrame>
        <p:nvGraphicFramePr>
          <p:cNvPr id="7" name="Table 6">
            <a:extLst>
              <a:ext uri="{FF2B5EF4-FFF2-40B4-BE49-F238E27FC236}">
                <a16:creationId xmlns:a16="http://schemas.microsoft.com/office/drawing/2014/main" id="{BEC79083-C515-3851-063C-38677C9AD2AE}"/>
              </a:ext>
            </a:extLst>
          </p:cNvPr>
          <p:cNvGraphicFramePr>
            <a:graphicFrameLocks noGrp="1"/>
          </p:cNvGraphicFramePr>
          <p:nvPr>
            <p:extLst>
              <p:ext uri="{D42A27DB-BD31-4B8C-83A1-F6EECF244321}">
                <p14:modId xmlns:p14="http://schemas.microsoft.com/office/powerpoint/2010/main" val="4280071975"/>
              </p:ext>
            </p:extLst>
          </p:nvPr>
        </p:nvGraphicFramePr>
        <p:xfrm>
          <a:off x="682484" y="791665"/>
          <a:ext cx="4934139" cy="5527499"/>
        </p:xfrm>
        <a:graphic>
          <a:graphicData uri="http://schemas.openxmlformats.org/drawingml/2006/table">
            <a:tbl>
              <a:tblPr firstRow="1" bandRow="1">
                <a:tableStyleId>{69012ECD-51FC-41F1-AA8D-1B2483CD663E}</a:tableStyleId>
              </a:tblPr>
              <a:tblGrid>
                <a:gridCol w="568543">
                  <a:extLst>
                    <a:ext uri="{9D8B030D-6E8A-4147-A177-3AD203B41FA5}">
                      <a16:colId xmlns:a16="http://schemas.microsoft.com/office/drawing/2014/main" val="2733420420"/>
                    </a:ext>
                  </a:extLst>
                </a:gridCol>
                <a:gridCol w="1432274">
                  <a:extLst>
                    <a:ext uri="{9D8B030D-6E8A-4147-A177-3AD203B41FA5}">
                      <a16:colId xmlns:a16="http://schemas.microsoft.com/office/drawing/2014/main" val="1341541410"/>
                    </a:ext>
                  </a:extLst>
                </a:gridCol>
                <a:gridCol w="2933322">
                  <a:extLst>
                    <a:ext uri="{9D8B030D-6E8A-4147-A177-3AD203B41FA5}">
                      <a16:colId xmlns:a16="http://schemas.microsoft.com/office/drawing/2014/main" val="439721989"/>
                    </a:ext>
                  </a:extLst>
                </a:gridCol>
              </a:tblGrid>
              <a:tr h="249402">
                <a:tc>
                  <a:txBody>
                    <a:bodyPr/>
                    <a:lstStyle/>
                    <a:p>
                      <a:pPr algn="ctr"/>
                      <a:r>
                        <a:rPr lang="en-US" sz="1100"/>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Column_Names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Values &amp;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76450744"/>
                  </a:ext>
                </a:extLst>
              </a:tr>
              <a:tr h="249402">
                <a:tc>
                  <a:txBody>
                    <a:bodyPr/>
                    <a:lstStyle/>
                    <a:p>
                      <a:pPr algn="ctr"/>
                      <a:r>
                        <a:rPr lang="en-US" sz="1000"/>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highlight>
                            <a:srgbClr val="FFFF00"/>
                          </a:highlight>
                        </a:rPr>
                        <a:t>Diabetes_binary</a:t>
                      </a:r>
                      <a:endParaRPr lang="en-US" sz="1000" b="1" i="0" u="none" strike="noStrike">
                        <a:solidFill>
                          <a:srgbClr val="000000"/>
                        </a:solidFill>
                        <a:effectLst/>
                        <a:highlight>
                          <a:srgbClr val="FFFF00"/>
                        </a:highligh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pt-BR" sz="1000" u="none" strike="noStrike">
                          <a:effectLst/>
                        </a:rPr>
                        <a:t>Ever told you have Diabetes?</a:t>
                      </a:r>
                    </a:p>
                    <a:p>
                      <a:pPr algn="l" fontAlgn="b"/>
                      <a:r>
                        <a:rPr lang="pt-BR" sz="1000" u="none" strike="noStrike">
                          <a:effectLst/>
                        </a:rPr>
                        <a:t>0 = No; 1 = Yes Prediabtes or Diabetes</a:t>
                      </a:r>
                      <a:endParaRPr lang="pt-BR"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59120806"/>
                  </a:ext>
                </a:extLst>
              </a:tr>
              <a:tr h="249402">
                <a:tc>
                  <a:txBody>
                    <a:bodyPr/>
                    <a:lstStyle/>
                    <a:p>
                      <a:pPr algn="ctr"/>
                      <a:r>
                        <a:rPr lang="en-US" sz="1000"/>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HighBP</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High Blood Pressure; 1 = High Blood Pressure</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3231729"/>
                  </a:ext>
                </a:extLst>
              </a:tr>
              <a:tr h="249402">
                <a:tc>
                  <a:txBody>
                    <a:bodyPr/>
                    <a:lstStyle/>
                    <a:p>
                      <a:pPr algn="ctr"/>
                      <a:r>
                        <a:rPr lang="en-US" sz="1000"/>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HighChol</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High Cholesterol; 1 = High Cholesterol</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59559654"/>
                  </a:ext>
                </a:extLst>
              </a:tr>
              <a:tr h="313478">
                <a:tc>
                  <a:txBody>
                    <a:bodyPr/>
                    <a:lstStyle/>
                    <a:p>
                      <a:pPr algn="ctr"/>
                      <a:r>
                        <a:rPr lang="en-US" sz="1000"/>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CholCheck</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Cholesterol Check in 5 years;</a:t>
                      </a:r>
                      <a:br>
                        <a:rPr lang="en-US" sz="1000" u="none" strike="noStrike">
                          <a:effectLst/>
                        </a:rPr>
                      </a:br>
                      <a:r>
                        <a:rPr lang="en-US" sz="1000" u="none" strike="noStrike">
                          <a:effectLst/>
                        </a:rPr>
                        <a:t>1 = Yes Cholesterol Check in 5 years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83991543"/>
                  </a:ext>
                </a:extLst>
              </a:tr>
              <a:tr h="249402">
                <a:tc>
                  <a:txBody>
                    <a:bodyPr/>
                    <a:lstStyle/>
                    <a:p>
                      <a:pPr algn="ctr"/>
                      <a:r>
                        <a:rPr lang="en-US" sz="1000"/>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BMI</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Body Mass Index</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287861"/>
                  </a:ext>
                </a:extLst>
              </a:tr>
              <a:tr h="469355">
                <a:tc>
                  <a:txBody>
                    <a:bodyPr/>
                    <a:lstStyle/>
                    <a:p>
                      <a:pPr algn="ctr"/>
                      <a:r>
                        <a:rPr lang="en-US" sz="1000"/>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Smoker</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smoked 100 cigarettes in entire life?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5025896"/>
                  </a:ext>
                </a:extLst>
              </a:tr>
              <a:tr h="469355">
                <a:tc>
                  <a:txBody>
                    <a:bodyPr/>
                    <a:lstStyle/>
                    <a:p>
                      <a:pPr algn="ctr"/>
                      <a:r>
                        <a:rPr lang="en-US" sz="1000"/>
                        <a:t>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Stroke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Ever Told You Had a Stroke?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9105586"/>
                  </a:ext>
                </a:extLst>
              </a:tr>
              <a:tr h="313478">
                <a:tc>
                  <a:txBody>
                    <a:bodyPr/>
                    <a:lstStyle/>
                    <a:p>
                      <a:pPr algn="ctr"/>
                      <a:r>
                        <a:rPr lang="en-US" sz="1000"/>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HeartDiseaseorAttack</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ever had a heart disease or heart attack?</a:t>
                      </a:r>
                    </a:p>
                    <a:p>
                      <a:pPr algn="l" fontAlgn="b"/>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9537728"/>
                  </a:ext>
                </a:extLst>
              </a:tr>
              <a:tr h="469355">
                <a:tc>
                  <a:txBody>
                    <a:bodyPr/>
                    <a:lstStyle/>
                    <a:p>
                      <a:pPr algn="ctr"/>
                      <a:r>
                        <a:rPr lang="en-US" sz="1000"/>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PhysActivity</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Physical Activity in Past 30 Days (not including job)</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9204709"/>
                  </a:ext>
                </a:extLst>
              </a:tr>
              <a:tr h="469355">
                <a:tc>
                  <a:txBody>
                    <a:bodyPr/>
                    <a:lstStyle/>
                    <a:p>
                      <a:pPr algn="ctr"/>
                      <a:r>
                        <a:rPr lang="en-US" sz="1000"/>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Fruits</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Consumed Fruit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8332"/>
                  </a:ext>
                </a:extLst>
              </a:tr>
              <a:tr h="469355">
                <a:tc>
                  <a:txBody>
                    <a:bodyPr/>
                    <a:lstStyle/>
                    <a:p>
                      <a:pPr algn="ctr"/>
                      <a:r>
                        <a:rPr lang="en-US" sz="1000"/>
                        <a:t>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Veggies</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Consumed Vegetables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58843356"/>
                  </a:ext>
                </a:extLst>
              </a:tr>
              <a:tr h="625231">
                <a:tc>
                  <a:txBody>
                    <a:bodyPr/>
                    <a:lstStyle/>
                    <a:p>
                      <a:pPr algn="ctr"/>
                      <a:r>
                        <a:rPr lang="en-US" sz="1000"/>
                        <a:t>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HvyAlcoholConsump</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Adult Men &gt;= 14 drinks per week</a:t>
                      </a:r>
                      <a:br>
                        <a:rPr lang="en-US" sz="1000" u="none" strike="noStrike">
                          <a:effectLst/>
                        </a:rPr>
                      </a:br>
                      <a:r>
                        <a:rPr lang="en-US" sz="1000" u="none" strike="noStrike">
                          <a:effectLst/>
                        </a:rPr>
                        <a:t>Adult Women &gt;= 7 drinks per week</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84226977"/>
                  </a:ext>
                </a:extLst>
              </a:tr>
              <a:tr h="469355">
                <a:tc>
                  <a:txBody>
                    <a:bodyPr/>
                    <a:lstStyle/>
                    <a:p>
                      <a:pPr algn="ctr"/>
                      <a:r>
                        <a:rPr lang="en-US" sz="1000"/>
                        <a:t>13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AnyHealthcare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any kind of healthcare coverage?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9888532"/>
                  </a:ext>
                </a:extLst>
              </a:tr>
            </a:tbl>
          </a:graphicData>
        </a:graphic>
      </p:graphicFrame>
      <p:graphicFrame>
        <p:nvGraphicFramePr>
          <p:cNvPr id="10" name="Table 9">
            <a:extLst>
              <a:ext uri="{FF2B5EF4-FFF2-40B4-BE49-F238E27FC236}">
                <a16:creationId xmlns:a16="http://schemas.microsoft.com/office/drawing/2014/main" id="{1272ADD5-B7A9-DA95-773E-27C1F4C33B77}"/>
              </a:ext>
            </a:extLst>
          </p:cNvPr>
          <p:cNvGraphicFramePr>
            <a:graphicFrameLocks noGrp="1"/>
          </p:cNvGraphicFramePr>
          <p:nvPr>
            <p:extLst>
              <p:ext uri="{D42A27DB-BD31-4B8C-83A1-F6EECF244321}">
                <p14:modId xmlns:p14="http://schemas.microsoft.com/office/powerpoint/2010/main" val="1677033670"/>
              </p:ext>
            </p:extLst>
          </p:nvPr>
        </p:nvGraphicFramePr>
        <p:xfrm>
          <a:off x="5902858" y="791666"/>
          <a:ext cx="5606658" cy="5330569"/>
        </p:xfrm>
        <a:graphic>
          <a:graphicData uri="http://schemas.openxmlformats.org/drawingml/2006/table">
            <a:tbl>
              <a:tblPr firstRow="1" bandRow="1">
                <a:tableStyleId>{69012ECD-51FC-41F1-AA8D-1B2483CD663E}</a:tableStyleId>
              </a:tblPr>
              <a:tblGrid>
                <a:gridCol w="393167">
                  <a:extLst>
                    <a:ext uri="{9D8B030D-6E8A-4147-A177-3AD203B41FA5}">
                      <a16:colId xmlns:a16="http://schemas.microsoft.com/office/drawing/2014/main" val="2733420420"/>
                    </a:ext>
                  </a:extLst>
                </a:gridCol>
                <a:gridCol w="1880359">
                  <a:extLst>
                    <a:ext uri="{9D8B030D-6E8A-4147-A177-3AD203B41FA5}">
                      <a16:colId xmlns:a16="http://schemas.microsoft.com/office/drawing/2014/main" val="1341541410"/>
                    </a:ext>
                  </a:extLst>
                </a:gridCol>
                <a:gridCol w="3333132">
                  <a:extLst>
                    <a:ext uri="{9D8B030D-6E8A-4147-A177-3AD203B41FA5}">
                      <a16:colId xmlns:a16="http://schemas.microsoft.com/office/drawing/2014/main" val="439721989"/>
                    </a:ext>
                  </a:extLst>
                </a:gridCol>
              </a:tblGrid>
              <a:tr h="147642">
                <a:tc>
                  <a:txBody>
                    <a:bodyPr/>
                    <a:lstStyle/>
                    <a:p>
                      <a:pPr algn="ctr"/>
                      <a:r>
                        <a:rPr lang="en-US" sz="1100"/>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Column_Names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Values &amp;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76450744"/>
                  </a:ext>
                </a:extLst>
              </a:tr>
              <a:tr h="370126">
                <a:tc>
                  <a:txBody>
                    <a:bodyPr/>
                    <a:lstStyle/>
                    <a:p>
                      <a:pPr algn="ctr"/>
                      <a:r>
                        <a:rPr lang="en-US" sz="1000"/>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NoDocbcCost</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Any time in past 12 months needed a doctor but could not go because of cost?</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74962476"/>
                  </a:ext>
                </a:extLst>
              </a:tr>
              <a:tr h="554678">
                <a:tc>
                  <a:txBody>
                    <a:bodyPr/>
                    <a:lstStyle/>
                    <a:p>
                      <a:pPr algn="ctr"/>
                      <a:r>
                        <a:rPr lang="en-US" sz="1000"/>
                        <a:t>16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GenHlth</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Would you say that in general your health is:</a:t>
                      </a:r>
                      <a:br>
                        <a:rPr lang="en-US" sz="1000" u="none" strike="noStrike">
                          <a:effectLst/>
                        </a:rPr>
                      </a:br>
                      <a:r>
                        <a:rPr lang="en-US" sz="1000" u="none" strike="noStrike">
                          <a:effectLst/>
                        </a:rPr>
                        <a:t>1 = Excellent</a:t>
                      </a:r>
                      <a:br>
                        <a:rPr lang="en-US" sz="1000" u="none" strike="noStrike">
                          <a:effectLst/>
                        </a:rPr>
                      </a:br>
                      <a:r>
                        <a:rPr lang="en-US" sz="1000" u="none" strike="noStrike">
                          <a:effectLst/>
                        </a:rPr>
                        <a:t>2 = Very Good</a:t>
                      </a:r>
                      <a:br>
                        <a:rPr lang="en-US" sz="1000" u="none" strike="noStrike">
                          <a:effectLst/>
                        </a:rPr>
                      </a:br>
                      <a:r>
                        <a:rPr lang="en-US" sz="1000" u="none" strike="noStrike">
                          <a:effectLst/>
                        </a:rPr>
                        <a:t>3 = Good</a:t>
                      </a:r>
                      <a:br>
                        <a:rPr lang="en-US" sz="1000" u="none" strike="noStrike">
                          <a:effectLst/>
                        </a:rPr>
                      </a:br>
                      <a:r>
                        <a:rPr lang="en-US" sz="1000" u="none" strike="noStrike">
                          <a:effectLst/>
                        </a:rPr>
                        <a:t>4 = Fair</a:t>
                      </a:r>
                      <a:br>
                        <a:rPr lang="en-US" sz="1000" u="none" strike="noStrike">
                          <a:effectLst/>
                        </a:rPr>
                      </a:br>
                      <a:r>
                        <a:rPr lang="en-US" sz="1000" u="none" strike="noStrike">
                          <a:effectLst/>
                        </a:rPr>
                        <a:t>5 = Poor</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3231729"/>
                  </a:ext>
                </a:extLst>
              </a:tr>
              <a:tr h="277850">
                <a:tc>
                  <a:txBody>
                    <a:bodyPr/>
                    <a:lstStyle/>
                    <a:p>
                      <a:pPr algn="ctr"/>
                      <a:r>
                        <a:rPr lang="en-US" sz="1000"/>
                        <a:t>17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DiffWalk</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serious difficulty walking or climbing stairs</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287861"/>
                  </a:ext>
                </a:extLst>
              </a:tr>
              <a:tr h="185574">
                <a:tc>
                  <a:txBody>
                    <a:bodyPr/>
                    <a:lstStyle/>
                    <a:p>
                      <a:pPr algn="ctr"/>
                      <a:r>
                        <a:rPr lang="en-US" sz="1000"/>
                        <a:t>18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Sex</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Female</a:t>
                      </a:r>
                      <a:br>
                        <a:rPr lang="en-US" sz="1000" u="none" strike="noStrike">
                          <a:effectLst/>
                        </a:rPr>
                      </a:br>
                      <a:r>
                        <a:rPr lang="en-US" sz="1000" u="none" strike="noStrike">
                          <a:effectLst/>
                        </a:rPr>
                        <a:t>1 = Male</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5025896"/>
                  </a:ext>
                </a:extLst>
              </a:tr>
              <a:tr h="370126">
                <a:tc>
                  <a:txBody>
                    <a:bodyPr/>
                    <a:lstStyle/>
                    <a:p>
                      <a:pPr algn="ctr"/>
                      <a:r>
                        <a:rPr lang="en-US" sz="1000"/>
                        <a:t>19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Age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Scale 1-13</a:t>
                      </a:r>
                    </a:p>
                    <a:p>
                      <a:pPr algn="l" fontAlgn="b"/>
                      <a:r>
                        <a:rPr lang="en-US" sz="1000" u="none" strike="noStrike">
                          <a:effectLst/>
                        </a:rPr>
                        <a:t>1 = 18-24</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a:effectLst/>
                        </a:rPr>
                        <a:t>Increments every 5 years</a:t>
                      </a:r>
                      <a:br>
                        <a:rPr lang="en-US" sz="1000" u="none" strike="noStrike">
                          <a:effectLst/>
                        </a:rPr>
                      </a:br>
                      <a:r>
                        <a:rPr lang="en-US" sz="1000" u="none" strike="noStrike">
                          <a:effectLst/>
                        </a:rPr>
                        <a:t>13 = 80+</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9105586"/>
                  </a:ext>
                </a:extLst>
              </a:tr>
              <a:tr h="646954">
                <a:tc>
                  <a:txBody>
                    <a:bodyPr/>
                    <a:lstStyle/>
                    <a:p>
                      <a:pPr algn="ctr"/>
                      <a:r>
                        <a:rPr lang="en-US" sz="1000"/>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Education</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Highest Grade or Year of School Completed</a:t>
                      </a:r>
                      <a:br>
                        <a:rPr lang="en-US" sz="1000" u="none" strike="noStrike">
                          <a:effectLst/>
                        </a:rPr>
                      </a:br>
                      <a:r>
                        <a:rPr lang="en-US" sz="1000" u="none" strike="noStrike">
                          <a:effectLst/>
                        </a:rPr>
                        <a:t>1 = Never Attended / Only Kindergarten</a:t>
                      </a:r>
                      <a:br>
                        <a:rPr lang="en-US" sz="1000" u="none" strike="noStrike">
                          <a:effectLst/>
                        </a:rPr>
                      </a:br>
                      <a:r>
                        <a:rPr lang="en-US" sz="1000" u="none" strike="noStrike">
                          <a:effectLst/>
                        </a:rPr>
                        <a:t>2 = Elementary</a:t>
                      </a:r>
                      <a:br>
                        <a:rPr lang="en-US" sz="1000" u="none" strike="noStrike">
                          <a:effectLst/>
                        </a:rPr>
                      </a:br>
                      <a:r>
                        <a:rPr lang="en-US" sz="1000" u="none" strike="noStrike">
                          <a:effectLst/>
                        </a:rPr>
                        <a:t>3 = Some Highschool</a:t>
                      </a:r>
                      <a:br>
                        <a:rPr lang="en-US" sz="1000" u="none" strike="noStrike">
                          <a:effectLst/>
                        </a:rPr>
                      </a:br>
                      <a:r>
                        <a:rPr lang="en-US" sz="1000" u="none" strike="noStrike">
                          <a:effectLst/>
                        </a:rPr>
                        <a:t>4 = Graduated Highschool</a:t>
                      </a:r>
                      <a:br>
                        <a:rPr lang="en-US" sz="1000" u="none" strike="noStrike">
                          <a:effectLst/>
                        </a:rPr>
                      </a:br>
                      <a:r>
                        <a:rPr lang="en-US" sz="1000" u="none" strike="noStrike">
                          <a:effectLst/>
                        </a:rPr>
                        <a:t>5 =  Some College</a:t>
                      </a:r>
                      <a:br>
                        <a:rPr lang="en-US" sz="1000" u="none" strike="noStrike">
                          <a:effectLst/>
                        </a:rPr>
                      </a:br>
                      <a:r>
                        <a:rPr lang="en-US" sz="1000" u="none" strike="noStrike">
                          <a:effectLst/>
                        </a:rPr>
                        <a:t>6 = Graduated College</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9537728"/>
                  </a:ext>
                </a:extLst>
              </a:tr>
              <a:tr h="370126">
                <a:tc>
                  <a:txBody>
                    <a:bodyPr/>
                    <a:lstStyle/>
                    <a:p>
                      <a:pPr algn="ctr"/>
                      <a:r>
                        <a:rPr lang="en-US" sz="1000"/>
                        <a:t>21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Income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Scale 1-8 Increment every $5k</a:t>
                      </a:r>
                    </a:p>
                    <a:p>
                      <a:pPr algn="l" fontAlgn="b"/>
                      <a:r>
                        <a:rPr lang="en-US" sz="1000" u="none" strike="noStrike">
                          <a:effectLst/>
                        </a:rPr>
                        <a:t>1 = less than $10,000</a:t>
                      </a:r>
                      <a:br>
                        <a:rPr lang="en-US" sz="1000" u="none" strike="noStrike">
                          <a:effectLst/>
                        </a:rPr>
                      </a:br>
                      <a:r>
                        <a:rPr lang="en-US" sz="1000" u="none" strike="noStrike">
                          <a:effectLst/>
                        </a:rPr>
                        <a:t>5 = $20,000 - $35,000</a:t>
                      </a:r>
                      <a:br>
                        <a:rPr lang="en-US" sz="1000" u="none" strike="noStrike">
                          <a:effectLst/>
                        </a:rPr>
                      </a:br>
                      <a:r>
                        <a:rPr lang="en-US" sz="1000" u="none" strike="noStrike">
                          <a:effectLst/>
                        </a:rPr>
                        <a:t>8 = $75,000+ </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9204709"/>
                  </a:ext>
                </a:extLst>
              </a:tr>
              <a:tr h="147642">
                <a:tc>
                  <a:txBody>
                    <a:bodyPr/>
                    <a:lstStyle/>
                    <a:p>
                      <a:pPr algn="ctr"/>
                      <a:r>
                        <a:rPr lang="en-US" sz="1000"/>
                        <a:t>22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MentHlth</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Days of Poor Mental Health  1-30 days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8332"/>
                  </a:ext>
                </a:extLst>
              </a:tr>
              <a:tr h="147642">
                <a:tc>
                  <a:txBody>
                    <a:bodyPr/>
                    <a:lstStyle/>
                    <a:p>
                      <a:pPr algn="ctr"/>
                      <a:r>
                        <a:rPr lang="en-US" sz="1000"/>
                        <a:t>23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PhysHlth</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Physical Illness or Injury In Past 30 days 1-30 days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16530926"/>
                  </a:ext>
                </a:extLst>
              </a:tr>
            </a:tbl>
          </a:graphicData>
        </a:graphic>
      </p:graphicFrame>
    </p:spTree>
    <p:extLst>
      <p:ext uri="{BB962C8B-B14F-4D97-AF65-F5344CB8AC3E}">
        <p14:creationId xmlns:p14="http://schemas.microsoft.com/office/powerpoint/2010/main" val="357680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C6ABEE-6BEC-339D-EEB9-80A9D845768C}"/>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7CFCC7A1-C9D7-2308-BB1D-29223D6C87E0}"/>
              </a:ext>
            </a:extLst>
          </p:cNvPr>
          <p:cNvSpPr>
            <a:spLocks noGrp="1"/>
          </p:cNvSpPr>
          <p:nvPr>
            <p:ph idx="1"/>
          </p:nvPr>
        </p:nvSpPr>
        <p:spPr>
          <a:xfrm>
            <a:off x="762001" y="1087842"/>
            <a:ext cx="4655819" cy="5464562"/>
          </a:xfrm>
        </p:spPr>
        <p:txBody>
          <a:bodyPr vert="horz" lIns="91440" tIns="45720" rIns="91440" bIns="45720" rtlCol="0" anchor="ctr">
            <a:normAutofit/>
          </a:bodyPr>
          <a:lstStyle/>
          <a:p>
            <a:pPr defTabSz="914400">
              <a:buFont typeface="Arial" panose="020B0604020202020204" pitchFamily="34" charset="0"/>
              <a:buChar char="•"/>
            </a:pPr>
            <a:r>
              <a:rPr lang="en-US" sz="1600" b="1">
                <a:latin typeface="Cambria"/>
                <a:ea typeface="Cambria"/>
                <a:cs typeface="Times New Roman"/>
              </a:rPr>
              <a:t>Missing Values: </a:t>
            </a:r>
            <a:r>
              <a:rPr lang="en-US" sz="1600">
                <a:latin typeface="Cambria"/>
                <a:ea typeface="Cambria"/>
                <a:cs typeface="Times New Roman"/>
              </a:rPr>
              <a:t>No missing values observed.</a:t>
            </a:r>
          </a:p>
          <a:p>
            <a:pPr defTabSz="914400">
              <a:buFont typeface="Arial" panose="020B0604020202020204" pitchFamily="34" charset="0"/>
              <a:buChar char="•"/>
            </a:pPr>
            <a:r>
              <a:rPr lang="en-US" sz="1600" b="1">
                <a:latin typeface="Cambria"/>
                <a:ea typeface="Cambria"/>
                <a:cs typeface="Times New Roman"/>
              </a:rPr>
              <a:t>Duplicates: </a:t>
            </a:r>
            <a:r>
              <a:rPr lang="en-US" sz="1600">
                <a:latin typeface="Cambria"/>
                <a:ea typeface="Cambria"/>
                <a:cs typeface="Times New Roman"/>
              </a:rPr>
              <a:t>1635 duplicate records were observed &amp; removed.</a:t>
            </a:r>
          </a:p>
          <a:p>
            <a:pPr defTabSz="914400">
              <a:buFont typeface="Arial" panose="020B0604020202020204" pitchFamily="34" charset="0"/>
              <a:buChar char="•"/>
            </a:pPr>
            <a:r>
              <a:rPr lang="en-US" sz="1600" b="1">
                <a:latin typeface="Cambria"/>
                <a:ea typeface="Cambria"/>
                <a:cs typeface="Times New Roman"/>
              </a:rPr>
              <a:t>Outliers:</a:t>
            </a:r>
            <a:r>
              <a:rPr lang="en-US" sz="1600">
                <a:latin typeface="Cambria"/>
                <a:ea typeface="Cambria"/>
                <a:cs typeface="Times New Roman"/>
              </a:rPr>
              <a:t> Based on the Box Plot, outliers were observed for features '</a:t>
            </a:r>
            <a:r>
              <a:rPr lang="en-US" sz="1600" err="1">
                <a:latin typeface="Cambria"/>
                <a:ea typeface="Cambria"/>
                <a:cs typeface="Times New Roman"/>
              </a:rPr>
              <a:t>PhysHlth</a:t>
            </a:r>
            <a:r>
              <a:rPr lang="en-US" sz="1600">
                <a:latin typeface="Cambria"/>
                <a:ea typeface="Cambria"/>
                <a:cs typeface="Times New Roman"/>
              </a:rPr>
              <a:t>', '</a:t>
            </a:r>
            <a:r>
              <a:rPr lang="en-US" sz="1600" err="1">
                <a:latin typeface="Cambria"/>
                <a:ea typeface="Cambria"/>
                <a:cs typeface="Times New Roman"/>
              </a:rPr>
              <a:t>MentHlth</a:t>
            </a:r>
            <a:r>
              <a:rPr lang="en-US" sz="1600">
                <a:latin typeface="Cambria"/>
                <a:ea typeface="Cambria"/>
                <a:cs typeface="Times New Roman"/>
              </a:rPr>
              <a:t>', 'BMI’ and were reduced.</a:t>
            </a:r>
          </a:p>
          <a:p>
            <a:pPr defTabSz="914400">
              <a:buFont typeface="Arial" panose="020B0604020202020204" pitchFamily="34" charset="0"/>
              <a:buChar char="•"/>
            </a:pPr>
            <a:r>
              <a:rPr lang="en-US" sz="1600" b="1">
                <a:latin typeface="Cambria"/>
                <a:ea typeface="Cambria"/>
                <a:cs typeface="Times New Roman"/>
              </a:rPr>
              <a:t>Data Type: </a:t>
            </a:r>
            <a:r>
              <a:rPr lang="en-US" sz="1600">
                <a:latin typeface="Cambria"/>
                <a:ea typeface="Cambria"/>
                <a:cs typeface="Times New Roman"/>
              </a:rPr>
              <a:t>All were numerical data types (float64) bit. No Categorical data types present.</a:t>
            </a:r>
          </a:p>
          <a:p>
            <a:pPr defTabSz="914400">
              <a:buFont typeface="Arial" panose="020B0604020202020204" pitchFamily="34" charset="0"/>
              <a:buChar char="•"/>
            </a:pPr>
            <a:r>
              <a:rPr lang="en-US" sz="1600" b="1">
                <a:latin typeface="Cambria"/>
                <a:ea typeface="Cambria"/>
                <a:cs typeface="Times New Roman"/>
              </a:rPr>
              <a:t>Feature Scaling: </a:t>
            </a:r>
            <a:r>
              <a:rPr lang="en-US" sz="1600">
                <a:latin typeface="Cambria"/>
                <a:ea typeface="Cambria"/>
                <a:cs typeface="Times New Roman"/>
              </a:rPr>
              <a:t>Standard scalar</a:t>
            </a:r>
          </a:p>
          <a:p>
            <a:pPr defTabSz="914400">
              <a:buFont typeface="Arial" panose="020B0604020202020204" pitchFamily="34" charset="0"/>
              <a:buChar char="•"/>
            </a:pPr>
            <a:r>
              <a:rPr lang="en-US" sz="1600" b="1">
                <a:latin typeface="Cambria"/>
                <a:ea typeface="Cambria"/>
                <a:cs typeface="Times New Roman"/>
              </a:rPr>
              <a:t>Balanced Class: </a:t>
            </a:r>
            <a:r>
              <a:rPr lang="en-US" sz="1600">
                <a:latin typeface="Cambria"/>
                <a:ea typeface="Cambria"/>
                <a:cs typeface="Times New Roman"/>
              </a:rPr>
              <a:t>the </a:t>
            </a:r>
            <a:r>
              <a:rPr lang="en-US" sz="1600" err="1">
                <a:latin typeface="Cambria"/>
                <a:ea typeface="Cambria"/>
                <a:cs typeface="Times New Roman"/>
              </a:rPr>
              <a:t>diabetes_binary</a:t>
            </a:r>
            <a:r>
              <a:rPr lang="en-US" sz="1600">
                <a:latin typeface="Cambria"/>
                <a:ea typeface="Cambria"/>
                <a:cs typeface="Times New Roman"/>
              </a:rPr>
              <a:t> classes were balanced in nature with very minor difference after removing duplicates and outliers.</a:t>
            </a:r>
          </a:p>
        </p:txBody>
      </p:sp>
      <p:sp>
        <p:nvSpPr>
          <p:cNvPr id="32" name="Rectangle 3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a line of menthol values&#10;&#10;Description automatically generated">
            <a:extLst>
              <a:ext uri="{FF2B5EF4-FFF2-40B4-BE49-F238E27FC236}">
                <a16:creationId xmlns:a16="http://schemas.microsoft.com/office/drawing/2014/main" id="{DBAC6044-52A9-800C-1B9F-D527A41DB96E}"/>
              </a:ext>
            </a:extLst>
          </p:cNvPr>
          <p:cNvPicPr>
            <a:picLocks noChangeAspect="1"/>
          </p:cNvPicPr>
          <p:nvPr/>
        </p:nvPicPr>
        <p:blipFill>
          <a:blip r:embed="rId2"/>
          <a:stretch>
            <a:fillRect/>
          </a:stretch>
        </p:blipFill>
        <p:spPr>
          <a:xfrm>
            <a:off x="5997965" y="629057"/>
            <a:ext cx="2592892" cy="2639077"/>
          </a:xfrm>
          <a:prstGeom prst="rect">
            <a:avLst/>
          </a:prstGeom>
        </p:spPr>
      </p:pic>
      <p:pic>
        <p:nvPicPr>
          <p:cNvPr id="17" name="Picture 16" descr="A graph with a box and a line&#10;&#10;Description automatically generated with medium confidence">
            <a:extLst>
              <a:ext uri="{FF2B5EF4-FFF2-40B4-BE49-F238E27FC236}">
                <a16:creationId xmlns:a16="http://schemas.microsoft.com/office/drawing/2014/main" id="{FDBB9E1D-0DE0-7362-F625-21C3E993D17B}"/>
              </a:ext>
            </a:extLst>
          </p:cNvPr>
          <p:cNvPicPr>
            <a:picLocks noChangeAspect="1"/>
          </p:cNvPicPr>
          <p:nvPr/>
        </p:nvPicPr>
        <p:blipFill>
          <a:blip r:embed="rId3"/>
          <a:stretch>
            <a:fillRect/>
          </a:stretch>
        </p:blipFill>
        <p:spPr>
          <a:xfrm>
            <a:off x="8916610" y="629057"/>
            <a:ext cx="2619283" cy="2639077"/>
          </a:xfrm>
          <a:prstGeom prst="rect">
            <a:avLst/>
          </a:prstGeom>
        </p:spPr>
      </p:pic>
      <p:pic>
        <p:nvPicPr>
          <p:cNvPr id="15" name="Picture 14" descr="A graph of a box plot&#10;&#10;Description automatically generated">
            <a:extLst>
              <a:ext uri="{FF2B5EF4-FFF2-40B4-BE49-F238E27FC236}">
                <a16:creationId xmlns:a16="http://schemas.microsoft.com/office/drawing/2014/main" id="{2D0D678C-54A8-486F-B3F5-A0CF1CA48B5A}"/>
              </a:ext>
            </a:extLst>
          </p:cNvPr>
          <p:cNvPicPr>
            <a:picLocks noChangeAspect="1"/>
          </p:cNvPicPr>
          <p:nvPr/>
        </p:nvPicPr>
        <p:blipFill>
          <a:blip r:embed="rId4"/>
          <a:stretch>
            <a:fillRect/>
          </a:stretch>
        </p:blipFill>
        <p:spPr>
          <a:xfrm>
            <a:off x="5951780" y="3589867"/>
            <a:ext cx="2639077" cy="2639077"/>
          </a:xfrm>
          <a:prstGeom prst="rect">
            <a:avLst/>
          </a:prstGeom>
        </p:spPr>
      </p:pic>
      <p:pic>
        <p:nvPicPr>
          <p:cNvPr id="13" name="Picture 12" descr="A graph of a number of blue squares&#10;&#10;Description automatically generated">
            <a:extLst>
              <a:ext uri="{FF2B5EF4-FFF2-40B4-BE49-F238E27FC236}">
                <a16:creationId xmlns:a16="http://schemas.microsoft.com/office/drawing/2014/main" id="{05E63690-BF8A-0783-657F-109176B929E2}"/>
              </a:ext>
            </a:extLst>
          </p:cNvPr>
          <p:cNvPicPr>
            <a:picLocks noChangeAspect="1"/>
          </p:cNvPicPr>
          <p:nvPr/>
        </p:nvPicPr>
        <p:blipFill>
          <a:blip r:embed="rId5"/>
          <a:stretch>
            <a:fillRect/>
          </a:stretch>
        </p:blipFill>
        <p:spPr>
          <a:xfrm>
            <a:off x="8851884" y="3622944"/>
            <a:ext cx="3079089" cy="2378596"/>
          </a:xfrm>
          <a:prstGeom prst="rect">
            <a:avLst/>
          </a:prstGeom>
        </p:spPr>
      </p:pic>
      <p:sp>
        <p:nvSpPr>
          <p:cNvPr id="3" name="Slide Number Placeholder 2">
            <a:extLst>
              <a:ext uri="{FF2B5EF4-FFF2-40B4-BE49-F238E27FC236}">
                <a16:creationId xmlns:a16="http://schemas.microsoft.com/office/drawing/2014/main" id="{DBE1CEDB-ECB1-A529-4710-47D85044F14F}"/>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solidFill>
                  <a:schemeClr val="tx1"/>
                </a:solidFill>
                <a:effectLst/>
                <a:uLnTx/>
                <a:uFillTx/>
                <a:latin typeface="+mn-lt"/>
              </a:rPr>
              <a:pPr marR="0" lvl="0" indent="0" defTabSz="914400" fontAlgn="auto">
                <a:spcBef>
                  <a:spcPts val="0"/>
                </a:spcBef>
                <a:spcAft>
                  <a:spcPts val="600"/>
                </a:spcAft>
                <a:buClrTx/>
                <a:buSzTx/>
                <a:buFontTx/>
                <a:buNone/>
                <a:tabLst/>
                <a:defRPr/>
              </a:pPr>
              <a:t>7</a:t>
            </a:fld>
            <a:endParaRPr kumimoji="0" lang="en-US" b="1" i="0" u="none" strike="noStrike" cap="none" spc="0" normalizeH="0" baseline="0" noProof="0">
              <a:ln>
                <a:noFill/>
              </a:ln>
              <a:solidFill>
                <a:schemeClr val="tx1"/>
              </a:solidFill>
              <a:effectLst/>
              <a:uLnTx/>
              <a:uFillTx/>
              <a:latin typeface="+mn-lt"/>
            </a:endParaRPr>
          </a:p>
        </p:txBody>
      </p:sp>
      <p:sp>
        <p:nvSpPr>
          <p:cNvPr id="20" name="Title 1">
            <a:extLst>
              <a:ext uri="{FF2B5EF4-FFF2-40B4-BE49-F238E27FC236}">
                <a16:creationId xmlns:a16="http://schemas.microsoft.com/office/drawing/2014/main" id="{E3F7C3AB-7C9C-12EC-ADFD-4DE051303C91}"/>
              </a:ext>
            </a:extLst>
          </p:cNvPr>
          <p:cNvSpPr>
            <a:spLocks noGrp="1"/>
          </p:cNvSpPr>
          <p:nvPr>
            <p:ph type="title"/>
          </p:nvPr>
        </p:nvSpPr>
        <p:spPr>
          <a:xfrm>
            <a:off x="646359" y="365127"/>
            <a:ext cx="10709031" cy="734621"/>
          </a:xfrm>
        </p:spPr>
        <p:txBody>
          <a:bodyPr>
            <a:normAutofit/>
          </a:bodyPr>
          <a:lstStyle/>
          <a:p>
            <a:r>
              <a:rPr lang="en-US" sz="2800">
                <a:latin typeface="Times New Roman" panose="02020603050405020304" pitchFamily="18" charset="0"/>
                <a:cs typeface="Times New Roman" panose="02020603050405020304" pitchFamily="18" charset="0"/>
              </a:rPr>
              <a:t>Data Cleaning &amp; Pre-Processing</a:t>
            </a:r>
          </a:p>
        </p:txBody>
      </p:sp>
    </p:spTree>
    <p:extLst>
      <p:ext uri="{BB962C8B-B14F-4D97-AF65-F5344CB8AC3E}">
        <p14:creationId xmlns:p14="http://schemas.microsoft.com/office/powerpoint/2010/main" val="218611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1C84D-AE77-D5E8-F1AC-F841748E2A3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41D44F-5FCA-CCC0-67AE-CB0A11A260C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211B11C8-CD76-7EAE-41FD-629AB61D468D}"/>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a:latin typeface="Times New Roman" panose="02020603050405020304" pitchFamily="18" charset="0"/>
                <a:cs typeface="Times New Roman" panose="02020603050405020304" pitchFamily="18" charset="0"/>
              </a:rPr>
              <a:t>Exploratory Data Analysis (1 of 3)</a:t>
            </a:r>
          </a:p>
        </p:txBody>
      </p:sp>
      <p:pic>
        <p:nvPicPr>
          <p:cNvPr id="8" name="Picture 7">
            <a:extLst>
              <a:ext uri="{FF2B5EF4-FFF2-40B4-BE49-F238E27FC236}">
                <a16:creationId xmlns:a16="http://schemas.microsoft.com/office/drawing/2014/main" id="{52F1AA01-FA6B-EC8C-D548-8A82021A98ED}"/>
              </a:ext>
            </a:extLst>
          </p:cNvPr>
          <p:cNvPicPr>
            <a:picLocks noChangeAspect="1"/>
          </p:cNvPicPr>
          <p:nvPr/>
        </p:nvPicPr>
        <p:blipFill>
          <a:blip r:embed="rId2"/>
          <a:stretch>
            <a:fillRect/>
          </a:stretch>
        </p:blipFill>
        <p:spPr>
          <a:xfrm>
            <a:off x="4855977" y="1060884"/>
            <a:ext cx="7190199" cy="2999416"/>
          </a:xfrm>
          <a:prstGeom prst="rect">
            <a:avLst/>
          </a:prstGeom>
          <a:ln>
            <a:solidFill>
              <a:schemeClr val="accent1"/>
            </a:solidFill>
          </a:ln>
        </p:spPr>
      </p:pic>
      <p:sp>
        <p:nvSpPr>
          <p:cNvPr id="15" name="Content Placeholder 3">
            <a:extLst>
              <a:ext uri="{FF2B5EF4-FFF2-40B4-BE49-F238E27FC236}">
                <a16:creationId xmlns:a16="http://schemas.microsoft.com/office/drawing/2014/main" id="{82650CCE-5E02-E57A-E622-B699D2429D65}"/>
              </a:ext>
            </a:extLst>
          </p:cNvPr>
          <p:cNvSpPr txBox="1">
            <a:spLocks/>
          </p:cNvSpPr>
          <p:nvPr/>
        </p:nvSpPr>
        <p:spPr>
          <a:xfrm>
            <a:off x="421096" y="950614"/>
            <a:ext cx="4250492" cy="5216565"/>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kumimoji="0" lang="en-US" altLang="en-US" sz="1200" b="1" i="0" u="none" strike="noStrike" cap="none" normalizeH="0" baseline="0">
                <a:ln>
                  <a:noFill/>
                </a:ln>
                <a:effectLst/>
                <a:latin typeface="Cambria"/>
                <a:ea typeface="Cambria"/>
                <a:cs typeface="Times New Roman"/>
              </a:rPr>
              <a:t>Correlation Coefficients:</a:t>
            </a:r>
            <a:r>
              <a:rPr kumimoji="0" lang="en-US" altLang="en-US" sz="1200" b="0" i="0" u="none" strike="noStrike" cap="none" normalizeH="0" baseline="0">
                <a:ln>
                  <a:noFill/>
                </a:ln>
                <a:effectLst/>
                <a:latin typeface="Cambria"/>
                <a:ea typeface="Cambria"/>
                <a:cs typeface="Times New Roman"/>
              </a:rPr>
              <a:t> The chart displays the correlation coefficient between each input feature and the ‘</a:t>
            </a:r>
            <a:r>
              <a:rPr kumimoji="0" lang="en-US" altLang="en-US" sz="1200" b="0" i="0" u="none" strike="noStrike" cap="none" normalizeH="0" baseline="0" err="1">
                <a:ln>
                  <a:noFill/>
                </a:ln>
                <a:effectLst/>
                <a:latin typeface="Cambria"/>
                <a:ea typeface="Cambria"/>
                <a:cs typeface="Times New Roman"/>
              </a:rPr>
              <a:t>Diabetes_Binary</a:t>
            </a:r>
            <a:r>
              <a:rPr lang="en-US" altLang="en-US" sz="1200">
                <a:latin typeface="Cambria"/>
                <a:ea typeface="Cambria"/>
                <a:cs typeface="Times New Roman"/>
              </a:rPr>
              <a:t>’</a:t>
            </a:r>
            <a:r>
              <a:rPr kumimoji="0" lang="en-US" altLang="en-US" sz="1200" b="0" i="0" u="none" strike="noStrike" cap="none" normalizeH="0" baseline="0">
                <a:ln>
                  <a:noFill/>
                </a:ln>
                <a:effectLst/>
                <a:latin typeface="Cambria"/>
                <a:ea typeface="Cambria"/>
                <a:cs typeface="Times New Roman"/>
              </a:rPr>
              <a:t> target variable. The correlation coefficient measures the strength and direction of the linear relationship between two variables.</a:t>
            </a:r>
            <a:endParaRPr lang="en-US" altLang="en-US" sz="1200" b="0" i="0" u="none" strike="noStrike" cap="none" normalizeH="0" baseline="0">
              <a:ln>
                <a:noFill/>
              </a:ln>
              <a:effectLst/>
              <a:latin typeface="Cambria"/>
              <a:ea typeface="Cambria"/>
              <a:cs typeface="Times New Roman"/>
            </a:endParaRPr>
          </a:p>
          <a:p>
            <a:pPr algn="just"/>
            <a:r>
              <a:rPr lang="en-US" sz="1200" b="1">
                <a:latin typeface="Cambria"/>
                <a:ea typeface="Cambria"/>
                <a:cs typeface="Times New Roman"/>
              </a:rPr>
              <a:t>Positive Correlation: </a:t>
            </a:r>
            <a:r>
              <a:rPr lang="en-US" sz="1200">
                <a:latin typeface="Cambria"/>
                <a:ea typeface="Cambria"/>
                <a:cs typeface="Times New Roman"/>
              </a:rPr>
              <a:t>Features like ‘Age’, ‘</a:t>
            </a:r>
            <a:r>
              <a:rPr lang="en-US" sz="1200" err="1">
                <a:latin typeface="Cambria"/>
                <a:ea typeface="Cambria"/>
                <a:cs typeface="Times New Roman"/>
              </a:rPr>
              <a:t>HighChol</a:t>
            </a:r>
            <a:r>
              <a:rPr lang="en-US" sz="1200">
                <a:latin typeface="Cambria"/>
                <a:ea typeface="Cambria"/>
                <a:cs typeface="Times New Roman"/>
              </a:rPr>
              <a:t>’, ‘</a:t>
            </a:r>
            <a:r>
              <a:rPr lang="en-US" sz="1200" err="1">
                <a:latin typeface="Cambria"/>
                <a:ea typeface="Cambria"/>
                <a:cs typeface="Times New Roman"/>
              </a:rPr>
              <a:t>HighBP</a:t>
            </a:r>
            <a:r>
              <a:rPr lang="en-US" sz="1200">
                <a:latin typeface="Cambria"/>
                <a:ea typeface="Cambria"/>
                <a:cs typeface="Times New Roman"/>
              </a:rPr>
              <a:t>’, ‘BMI’, and ‘</a:t>
            </a:r>
            <a:r>
              <a:rPr lang="en-US" sz="1200" err="1">
                <a:latin typeface="Cambria"/>
                <a:ea typeface="Cambria"/>
                <a:cs typeface="Times New Roman"/>
              </a:rPr>
              <a:t>GenHlth</a:t>
            </a:r>
            <a:r>
              <a:rPr lang="en-US" sz="1200">
                <a:latin typeface="Cambria"/>
                <a:ea typeface="Cambria"/>
                <a:cs typeface="Times New Roman"/>
              </a:rPr>
              <a:t>’ show a positive correlation with “</a:t>
            </a:r>
            <a:r>
              <a:rPr lang="en-US" sz="1200" err="1">
                <a:latin typeface="Cambria"/>
                <a:ea typeface="Cambria"/>
                <a:cs typeface="Times New Roman"/>
              </a:rPr>
              <a:t>Diabetes_Binary</a:t>
            </a:r>
            <a:r>
              <a:rPr lang="en-US" sz="1200">
                <a:latin typeface="Cambria"/>
                <a:ea typeface="Cambria"/>
                <a:cs typeface="Times New Roman"/>
              </a:rPr>
              <a:t>”. This suggests that as these features increase, the likelihood of having diabetes also tends to increase.</a:t>
            </a:r>
          </a:p>
          <a:p>
            <a:pPr algn="just"/>
            <a:r>
              <a:rPr lang="en-US" sz="1200" b="1">
                <a:latin typeface="Cambria"/>
                <a:ea typeface="Cambria"/>
                <a:cs typeface="Times New Roman"/>
              </a:rPr>
              <a:t>Negative Correlation: </a:t>
            </a:r>
            <a:r>
              <a:rPr lang="en-US" sz="1200">
                <a:latin typeface="Cambria"/>
                <a:ea typeface="Cambria"/>
                <a:cs typeface="Times New Roman"/>
              </a:rPr>
              <a:t>Features like ‘Income’, ‘Education’, ‘</a:t>
            </a:r>
            <a:r>
              <a:rPr lang="en-US" sz="1200" err="1">
                <a:latin typeface="Cambria"/>
                <a:ea typeface="Cambria"/>
                <a:cs typeface="Times New Roman"/>
              </a:rPr>
              <a:t>PhysActivity</a:t>
            </a:r>
            <a:r>
              <a:rPr lang="en-US" sz="1200">
                <a:latin typeface="Cambria"/>
                <a:ea typeface="Cambria"/>
                <a:cs typeface="Times New Roman"/>
              </a:rPr>
              <a:t>’, and ‘</a:t>
            </a:r>
            <a:r>
              <a:rPr lang="en-US" sz="1200" err="1">
                <a:latin typeface="Cambria"/>
                <a:ea typeface="Cambria"/>
                <a:cs typeface="Times New Roman"/>
              </a:rPr>
              <a:t>HvyAlcoholConsump</a:t>
            </a:r>
            <a:r>
              <a:rPr lang="en-US" sz="1200">
                <a:latin typeface="Cambria"/>
                <a:ea typeface="Cambria"/>
                <a:cs typeface="Times New Roman"/>
              </a:rPr>
              <a:t>’ exhibit a negative correlation with ‘</a:t>
            </a:r>
            <a:r>
              <a:rPr lang="en-US" sz="1200" err="1">
                <a:latin typeface="Cambria"/>
                <a:ea typeface="Cambria"/>
                <a:cs typeface="Times New Roman"/>
              </a:rPr>
              <a:t>Diabetes_Binary</a:t>
            </a:r>
            <a:r>
              <a:rPr lang="en-US" sz="1200">
                <a:latin typeface="Cambria"/>
                <a:ea typeface="Cambria"/>
                <a:cs typeface="Times New Roman"/>
              </a:rPr>
              <a:t>’.</a:t>
            </a:r>
          </a:p>
          <a:p>
            <a:pPr lvl="1" algn="just"/>
            <a:r>
              <a:rPr lang="en-US" sz="1200">
                <a:latin typeface="Cambria"/>
                <a:ea typeface="Cambria"/>
                <a:cs typeface="Times New Roman"/>
              </a:rPr>
              <a:t>This implies that individuals with higher income, education, and physical activity levels, and lower heavy alcohol consumption, are less likely to have diabetes.</a:t>
            </a:r>
          </a:p>
          <a:p>
            <a:pPr algn="just"/>
            <a:r>
              <a:rPr lang="en-US" sz="1200" b="1">
                <a:latin typeface="Cambria"/>
                <a:ea typeface="Cambria"/>
                <a:cs typeface="Times New Roman"/>
              </a:rPr>
              <a:t>Weak Correlation: </a:t>
            </a:r>
            <a:r>
              <a:rPr lang="en-US" sz="1200">
                <a:latin typeface="Cambria"/>
                <a:ea typeface="Cambria"/>
                <a:cs typeface="Times New Roman"/>
              </a:rPr>
              <a:t>Many features, such as ‘Veggies’,  ‘Fruits’, ‘</a:t>
            </a:r>
            <a:r>
              <a:rPr lang="en-US" sz="1200" err="1">
                <a:latin typeface="Cambria"/>
                <a:ea typeface="Cambria"/>
                <a:cs typeface="Times New Roman"/>
              </a:rPr>
              <a:t>AnyHealthcare</a:t>
            </a:r>
            <a:r>
              <a:rPr lang="en-US" sz="1200">
                <a:latin typeface="Cambria"/>
                <a:ea typeface="Cambria"/>
                <a:cs typeface="Times New Roman"/>
              </a:rPr>
              <a:t>’,  ‘</a:t>
            </a:r>
            <a:r>
              <a:rPr lang="en-US" sz="1200" err="1">
                <a:latin typeface="Cambria"/>
                <a:ea typeface="Cambria"/>
                <a:cs typeface="Times New Roman"/>
              </a:rPr>
              <a:t>NoDocbcCost</a:t>
            </a:r>
            <a:r>
              <a:rPr lang="en-US" sz="1200">
                <a:latin typeface="Cambria"/>
                <a:ea typeface="Cambria"/>
                <a:cs typeface="Times New Roman"/>
              </a:rPr>
              <a:t>’, ‘Sex’, and ‘Smoker’, show a very weak correlation with ‘</a:t>
            </a:r>
            <a:r>
              <a:rPr lang="en-US" sz="1200" err="1">
                <a:latin typeface="Cambria"/>
                <a:ea typeface="Cambria"/>
                <a:cs typeface="Times New Roman"/>
              </a:rPr>
              <a:t>Diabetes_Binary</a:t>
            </a:r>
            <a:r>
              <a:rPr lang="en-US" sz="1200">
                <a:latin typeface="Cambria"/>
                <a:ea typeface="Cambria"/>
                <a:cs typeface="Times New Roman"/>
              </a:rPr>
              <a:t>’. This indicates that these features might have limited predictive power for diabetes in this dataset</a:t>
            </a:r>
          </a:p>
        </p:txBody>
      </p:sp>
      <p:sp>
        <p:nvSpPr>
          <p:cNvPr id="31" name="TextBox 30">
            <a:extLst>
              <a:ext uri="{FF2B5EF4-FFF2-40B4-BE49-F238E27FC236}">
                <a16:creationId xmlns:a16="http://schemas.microsoft.com/office/drawing/2014/main" id="{5B860104-D34A-6097-CF6F-B54B7F263E93}"/>
              </a:ext>
            </a:extLst>
          </p:cNvPr>
          <p:cNvSpPr txBox="1"/>
          <p:nvPr/>
        </p:nvSpPr>
        <p:spPr>
          <a:xfrm>
            <a:off x="4854774" y="4372699"/>
            <a:ext cx="7273317" cy="1600438"/>
          </a:xfrm>
          <a:prstGeom prst="rect">
            <a:avLst/>
          </a:prstGeom>
          <a:noFill/>
        </p:spPr>
        <p:txBody>
          <a:bodyPr wrap="square" lIns="91440" tIns="45720" rIns="91440" bIns="45720" anchor="t">
            <a:spAutoFit/>
          </a:bodyPr>
          <a:lstStyle/>
          <a:p>
            <a:r>
              <a:rPr lang="en-US" sz="1400" b="1">
                <a:latin typeface="Cambria"/>
                <a:ea typeface="Cambria"/>
                <a:cs typeface="Times New Roman"/>
              </a:rPr>
              <a:t>Insights:</a:t>
            </a:r>
            <a:endParaRPr lang="en-US" sz="1400">
              <a:latin typeface="Cambria"/>
              <a:ea typeface="Cambria"/>
              <a:cs typeface="Times New Roman"/>
            </a:endParaRPr>
          </a:p>
          <a:p>
            <a:pPr>
              <a:buFont typeface="Arial" panose="020B0604020202020204" pitchFamily="34" charset="0"/>
              <a:buChar char="•"/>
            </a:pPr>
            <a:r>
              <a:rPr lang="en-US" sz="1400" b="1">
                <a:latin typeface="Cambria"/>
                <a:ea typeface="Cambria"/>
                <a:cs typeface="Times New Roman"/>
              </a:rPr>
              <a:t>Risk Factors:</a:t>
            </a:r>
            <a:r>
              <a:rPr lang="en-US" sz="1400">
                <a:latin typeface="Cambria"/>
                <a:ea typeface="Cambria"/>
                <a:cs typeface="Times New Roman"/>
              </a:rPr>
              <a:t> The chart highlights potential risk factors for diabetes, such as older age, high cholesterol, high blood pressure, and poor general health.</a:t>
            </a:r>
          </a:p>
          <a:p>
            <a:pPr>
              <a:buFont typeface="Arial" panose="020B0604020202020204" pitchFamily="34" charset="0"/>
              <a:buChar char="•"/>
            </a:pPr>
            <a:r>
              <a:rPr lang="en-US" sz="1400" b="1">
                <a:latin typeface="Cambria"/>
                <a:ea typeface="Cambria"/>
                <a:cs typeface="Times New Roman"/>
              </a:rPr>
              <a:t>Protective Factors:</a:t>
            </a:r>
            <a:r>
              <a:rPr lang="en-US" sz="1400">
                <a:latin typeface="Cambria"/>
                <a:ea typeface="Cambria"/>
                <a:cs typeface="Times New Roman"/>
              </a:rPr>
              <a:t> Features like higher income, education, and physical activity appear to be associated with a lower risk of diabetes.</a:t>
            </a:r>
          </a:p>
          <a:p>
            <a:pPr>
              <a:buFont typeface="Arial" panose="020B0604020202020204" pitchFamily="34" charset="0"/>
              <a:buChar char="•"/>
            </a:pPr>
            <a:r>
              <a:rPr lang="en-US" sz="1400" b="1">
                <a:latin typeface="Cambria"/>
                <a:ea typeface="Cambria"/>
                <a:cs typeface="Times New Roman"/>
              </a:rPr>
              <a:t>Feature Importance:</a:t>
            </a:r>
            <a:r>
              <a:rPr lang="en-US" sz="1400">
                <a:latin typeface="Cambria"/>
                <a:ea typeface="Cambria"/>
                <a:cs typeface="Times New Roman"/>
              </a:rPr>
              <a:t> Features with stronger correlations (positive or negative) are likely to be more important for predicting diabetes in a machine learning model.</a:t>
            </a:r>
          </a:p>
        </p:txBody>
      </p:sp>
    </p:spTree>
    <p:extLst>
      <p:ext uri="{BB962C8B-B14F-4D97-AF65-F5344CB8AC3E}">
        <p14:creationId xmlns:p14="http://schemas.microsoft.com/office/powerpoint/2010/main" val="247775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E9205A-4D30-5085-38C5-77974462A229}"/>
              </a:ext>
            </a:extLst>
          </p:cNvPr>
          <p:cNvSpPr>
            <a:spLocks noGrp="1"/>
          </p:cNvSpPr>
          <p:nvPr>
            <p:ph type="sldNum" sz="quarter" idx="12"/>
          </p:nvPr>
        </p:nvSpPr>
        <p:spPr/>
        <p:txBody>
          <a:bodyPr/>
          <a:lstStyle/>
          <a:p>
            <a:fld id="{4267CD5E-26CF-4249-8540-BB1D07FD4227}" type="slidenum">
              <a:rPr lang="en-US" smtClean="0"/>
              <a:t>9</a:t>
            </a:fld>
            <a:endParaRPr lang="en-US"/>
          </a:p>
        </p:txBody>
      </p:sp>
      <p:pic>
        <p:nvPicPr>
          <p:cNvPr id="11" name="Picture 10" descr="A chart with numbers and symbols&#10;&#10;Description automatically generated with medium confidence">
            <a:extLst>
              <a:ext uri="{FF2B5EF4-FFF2-40B4-BE49-F238E27FC236}">
                <a16:creationId xmlns:a16="http://schemas.microsoft.com/office/drawing/2014/main" id="{19064B41-0AB9-FB92-1FA0-FE9745CA9EE4}"/>
              </a:ext>
            </a:extLst>
          </p:cNvPr>
          <p:cNvPicPr>
            <a:picLocks noChangeAspect="1"/>
          </p:cNvPicPr>
          <p:nvPr/>
        </p:nvPicPr>
        <p:blipFill>
          <a:blip r:embed="rId2"/>
          <a:stretch>
            <a:fillRect/>
          </a:stretch>
        </p:blipFill>
        <p:spPr>
          <a:xfrm>
            <a:off x="6096000" y="1223466"/>
            <a:ext cx="6096000" cy="4746207"/>
          </a:xfrm>
          <a:prstGeom prst="rect">
            <a:avLst/>
          </a:prstGeom>
          <a:ln>
            <a:solidFill>
              <a:schemeClr val="accent1"/>
            </a:solidFill>
          </a:ln>
        </p:spPr>
      </p:pic>
      <p:graphicFrame>
        <p:nvGraphicFramePr>
          <p:cNvPr id="13" name="Content Placeholder 3">
            <a:extLst>
              <a:ext uri="{FF2B5EF4-FFF2-40B4-BE49-F238E27FC236}">
                <a16:creationId xmlns:a16="http://schemas.microsoft.com/office/drawing/2014/main" id="{75230ABE-DF49-2C98-1D5E-AF91FC0C2A4D}"/>
              </a:ext>
            </a:extLst>
          </p:cNvPr>
          <p:cNvGraphicFramePr/>
          <p:nvPr>
            <p:extLst>
              <p:ext uri="{D42A27DB-BD31-4B8C-83A1-F6EECF244321}">
                <p14:modId xmlns:p14="http://schemas.microsoft.com/office/powerpoint/2010/main" val="3498955926"/>
              </p:ext>
            </p:extLst>
          </p:nvPr>
        </p:nvGraphicFramePr>
        <p:xfrm>
          <a:off x="371475" y="774804"/>
          <a:ext cx="5534025" cy="5774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itle 1">
            <a:extLst>
              <a:ext uri="{FF2B5EF4-FFF2-40B4-BE49-F238E27FC236}">
                <a16:creationId xmlns:a16="http://schemas.microsoft.com/office/drawing/2014/main" id="{1F520E55-9DA4-CA0F-73E7-30AAA7A7B85D}"/>
              </a:ext>
            </a:extLst>
          </p:cNvPr>
          <p:cNvSpPr txBox="1">
            <a:spLocks/>
          </p:cNvSpPr>
          <p:nvPr/>
        </p:nvSpPr>
        <p:spPr>
          <a:xfrm>
            <a:off x="371475" y="153706"/>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a:latin typeface="Times New Roman" panose="02020603050405020304" pitchFamily="18" charset="0"/>
                <a:cs typeface="Times New Roman" panose="02020603050405020304" pitchFamily="18" charset="0"/>
              </a:rPr>
              <a:t>Exploratory Data Analysis (2 of 3)</a:t>
            </a:r>
          </a:p>
        </p:txBody>
      </p:sp>
      <p:sp>
        <p:nvSpPr>
          <p:cNvPr id="16" name="TextBox 15">
            <a:extLst>
              <a:ext uri="{FF2B5EF4-FFF2-40B4-BE49-F238E27FC236}">
                <a16:creationId xmlns:a16="http://schemas.microsoft.com/office/drawing/2014/main" id="{763C2B96-7F95-4D5A-802F-DF21A613B991}"/>
              </a:ext>
            </a:extLst>
          </p:cNvPr>
          <p:cNvSpPr txBox="1"/>
          <p:nvPr/>
        </p:nvSpPr>
        <p:spPr>
          <a:xfrm>
            <a:off x="8571535" y="5969673"/>
            <a:ext cx="2152320" cy="369332"/>
          </a:xfrm>
          <a:prstGeom prst="rect">
            <a:avLst/>
          </a:prstGeom>
          <a:noFill/>
        </p:spPr>
        <p:txBody>
          <a:bodyPr wrap="none" rtlCol="0">
            <a:spAutoFit/>
          </a:bodyPr>
          <a:lstStyle/>
          <a:p>
            <a:r>
              <a:rPr lang="en-US"/>
              <a:t>Correlation Heatmap</a:t>
            </a:r>
          </a:p>
        </p:txBody>
      </p:sp>
    </p:spTree>
    <p:extLst>
      <p:ext uri="{BB962C8B-B14F-4D97-AF65-F5344CB8AC3E}">
        <p14:creationId xmlns:p14="http://schemas.microsoft.com/office/powerpoint/2010/main" val="1345777636"/>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2" ma:contentTypeDescription="Create a new document." ma:contentTypeScope="" ma:versionID="51468041dbc5bc1cc882fb2f6bb11cac">
  <xsd:schema xmlns:xsd="http://www.w3.org/2001/XMLSchema" xmlns:xs="http://www.w3.org/2001/XMLSchema" xmlns:p="http://schemas.microsoft.com/office/2006/metadata/properties" xmlns:ns3="2fcbf0f5-e064-4873-b1a9-47e79535b686" targetNamespace="http://schemas.microsoft.com/office/2006/metadata/properties" ma:root="true" ma:fieldsID="e16e4ff0ad3bf39b29a0bf1e876e8d24" ns3:_="">
    <xsd:import namespace="2fcbf0f5-e064-4873-b1a9-47e79535b6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E3C878-061A-4C94-AC8B-6B91D5F4608B}">
  <ds:schemaRefs>
    <ds:schemaRef ds:uri="2fcbf0f5-e064-4873-b1a9-47e79535b6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3EB5C6A-A51B-4BA4-92A7-3CF4E5A6C019}">
  <ds:schemaRefs>
    <ds:schemaRef ds:uri="http://schemas.microsoft.com/sharepoint/v3/contenttype/forms"/>
  </ds:schemaRefs>
</ds:datastoreItem>
</file>

<file path=customXml/itemProps3.xml><?xml version="1.0" encoding="utf-8"?>
<ds:datastoreItem xmlns:ds="http://schemas.openxmlformats.org/officeDocument/2006/customXml" ds:itemID="{55E88F59-CE43-47C7-BE9A-FD312497268A}">
  <ds:schemaRefs>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2fcbf0f5-e064-4873-b1a9-47e79535b68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4005</Words>
  <Application>Microsoft Office PowerPoint</Application>
  <PresentationFormat>Widescreen</PresentationFormat>
  <Paragraphs>385</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Diabetes Classification</vt:lpstr>
      <vt:lpstr>Team Members</vt:lpstr>
      <vt:lpstr>Agenda</vt:lpstr>
      <vt:lpstr>PowerPoint Presentation</vt:lpstr>
      <vt:lpstr>PowerPoint Presentation</vt:lpstr>
      <vt:lpstr>PowerPoint Presentation</vt:lpstr>
      <vt:lpstr>Data Cleaning &amp;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Fields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Lilli Nappi</cp:lastModifiedBy>
  <cp:revision>487</cp:revision>
  <dcterms:created xsi:type="dcterms:W3CDTF">2022-06-10T19:28:06Z</dcterms:created>
  <dcterms:modified xsi:type="dcterms:W3CDTF">2024-12-10T04:50:07Z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y fmtid="{D5CDD505-2E9C-101B-9397-08002B2CF9AE}" pid="3" name="MSIP_Label_a73fd474-4f3c-44ed-88fb-5cc4bd2471bf_Enabled">
    <vt:lpwstr>true</vt:lpwstr>
  </property>
  <property fmtid="{D5CDD505-2E9C-101B-9397-08002B2CF9AE}" pid="4" name="MSIP_Label_a73fd474-4f3c-44ed-88fb-5cc4bd2471bf_SetDate">
    <vt:lpwstr>2023-09-11T14:25:29Z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2b247f71-13b3-467d-9701-7068ec931c57</vt:lpwstr>
  </property>
  <property fmtid="{D5CDD505-2E9C-101B-9397-08002B2CF9AE}" pid="9" name="MSIP_Label_a73fd474-4f3c-44ed-88fb-5cc4bd2471bf_ContentBits">
    <vt:lpwstr>0</vt:lpwstr>
  </property>
</Properties>
</file>